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Lst>
  <p:notesMasterIdLst>
    <p:notesMasterId r:id="rId15"/>
  </p:notesMasterIdLst>
  <p:sldIdLst>
    <p:sldId id="268" r:id="rId3"/>
    <p:sldId id="274" r:id="rId4"/>
    <p:sldId id="257" r:id="rId5"/>
    <p:sldId id="258" r:id="rId6"/>
    <p:sldId id="260" r:id="rId7"/>
    <p:sldId id="261" r:id="rId8"/>
    <p:sldId id="262" r:id="rId9"/>
    <p:sldId id="264" r:id="rId10"/>
    <p:sldId id="265" r:id="rId11"/>
    <p:sldId id="266" r:id="rId12"/>
    <p:sldId id="267"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3815E-9D1A-4B5B-A7CD-98619C51C0CC}" type="datetimeFigureOut">
              <a:rPr lang="en-US" smtClean="0"/>
              <a:t>3/27/2017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3CFEC-565B-4940-B0FF-6F194B1A79A9}" type="slidenum">
              <a:rPr lang="en-US" smtClean="0"/>
              <a:t>‹#›</a:t>
            </a:fld>
            <a:endParaRPr lang="en-US"/>
          </a:p>
        </p:txBody>
      </p:sp>
    </p:spTree>
    <p:extLst>
      <p:ext uri="{BB962C8B-B14F-4D97-AF65-F5344CB8AC3E}">
        <p14:creationId xmlns:p14="http://schemas.microsoft.com/office/powerpoint/2010/main" val="130016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EE2E88-1912-4E9F-84EC-D010CACE29D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203602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FEE2E88-1912-4E9F-84EC-D010CACE29D6}"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143715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FEE2E88-1912-4E9F-84EC-D010CACE29D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352271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FEE2E88-1912-4E9F-84EC-D010CACE29D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B81-9100-4A03-A96D-649DDC41491D}"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61179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EE2E88-1912-4E9F-84EC-D010CACE29D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39685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E2E88-1912-4E9F-84EC-D010CACE29D6}" type="datetimeFigureOut">
              <a:rPr lang="en-US" smtClean="0"/>
              <a:t>3/27/2017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186310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E2E88-1912-4E9F-84EC-D010CACE29D6}" type="datetimeFigureOut">
              <a:rPr lang="en-US" smtClean="0"/>
              <a:t>3/27/2017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266228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EE2E88-1912-4E9F-84EC-D010CACE29D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4179085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EE2E88-1912-4E9F-84EC-D010CACE29D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636086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437C53-6F69-479B-8533-29860A47E9D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C0CF0-719A-4D8A-AA50-0BD393F25D2A}" type="slidenum">
              <a:rPr lang="en-US" smtClean="0"/>
              <a:t>‹#›</a:t>
            </a:fld>
            <a:endParaRPr lang="en-US"/>
          </a:p>
        </p:txBody>
      </p:sp>
    </p:spTree>
    <p:extLst>
      <p:ext uri="{BB962C8B-B14F-4D97-AF65-F5344CB8AC3E}">
        <p14:creationId xmlns:p14="http://schemas.microsoft.com/office/powerpoint/2010/main" val="236866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37C53-6F69-479B-8533-29860A47E9D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C0CF0-719A-4D8A-AA50-0BD393F25D2A}" type="slidenum">
              <a:rPr lang="en-US" smtClean="0"/>
              <a:t>‹#›</a:t>
            </a:fld>
            <a:endParaRPr lang="en-US"/>
          </a:p>
        </p:txBody>
      </p:sp>
    </p:spTree>
    <p:extLst>
      <p:ext uri="{BB962C8B-B14F-4D97-AF65-F5344CB8AC3E}">
        <p14:creationId xmlns:p14="http://schemas.microsoft.com/office/powerpoint/2010/main" val="19815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FEE2E88-1912-4E9F-84EC-D010CACE29D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299062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437C53-6F69-479B-8533-29860A47E9D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C0CF0-719A-4D8A-AA50-0BD393F25D2A}" type="slidenum">
              <a:rPr lang="en-US" smtClean="0"/>
              <a:t>‹#›</a:t>
            </a:fld>
            <a:endParaRPr lang="en-US"/>
          </a:p>
        </p:txBody>
      </p:sp>
    </p:spTree>
    <p:extLst>
      <p:ext uri="{BB962C8B-B14F-4D97-AF65-F5344CB8AC3E}">
        <p14:creationId xmlns:p14="http://schemas.microsoft.com/office/powerpoint/2010/main" val="3776100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37C53-6F69-479B-8533-29860A47E9D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C0CF0-719A-4D8A-AA50-0BD393F25D2A}" type="slidenum">
              <a:rPr lang="en-US" smtClean="0"/>
              <a:t>‹#›</a:t>
            </a:fld>
            <a:endParaRPr lang="en-US"/>
          </a:p>
        </p:txBody>
      </p:sp>
    </p:spTree>
    <p:extLst>
      <p:ext uri="{BB962C8B-B14F-4D97-AF65-F5344CB8AC3E}">
        <p14:creationId xmlns:p14="http://schemas.microsoft.com/office/powerpoint/2010/main" val="1902775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37C53-6F69-479B-8533-29860A47E9DD}"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C0CF0-719A-4D8A-AA50-0BD393F25D2A}" type="slidenum">
              <a:rPr lang="en-US" smtClean="0"/>
              <a:t>‹#›</a:t>
            </a:fld>
            <a:endParaRPr lang="en-US"/>
          </a:p>
        </p:txBody>
      </p:sp>
    </p:spTree>
    <p:extLst>
      <p:ext uri="{BB962C8B-B14F-4D97-AF65-F5344CB8AC3E}">
        <p14:creationId xmlns:p14="http://schemas.microsoft.com/office/powerpoint/2010/main" val="1792128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437C53-6F69-479B-8533-29860A47E9DD}"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C0CF0-719A-4D8A-AA50-0BD393F25D2A}" type="slidenum">
              <a:rPr lang="en-US" smtClean="0"/>
              <a:t>‹#›</a:t>
            </a:fld>
            <a:endParaRPr lang="en-US"/>
          </a:p>
        </p:txBody>
      </p:sp>
    </p:spTree>
    <p:extLst>
      <p:ext uri="{BB962C8B-B14F-4D97-AF65-F5344CB8AC3E}">
        <p14:creationId xmlns:p14="http://schemas.microsoft.com/office/powerpoint/2010/main" val="19086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37C53-6F69-479B-8533-29860A47E9DD}"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C0CF0-719A-4D8A-AA50-0BD393F25D2A}" type="slidenum">
              <a:rPr lang="en-US" smtClean="0"/>
              <a:t>‹#›</a:t>
            </a:fld>
            <a:endParaRPr lang="en-US"/>
          </a:p>
        </p:txBody>
      </p:sp>
    </p:spTree>
    <p:extLst>
      <p:ext uri="{BB962C8B-B14F-4D97-AF65-F5344CB8AC3E}">
        <p14:creationId xmlns:p14="http://schemas.microsoft.com/office/powerpoint/2010/main" val="368863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F437C53-6F69-479B-8533-29860A47E9D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C0CF0-719A-4D8A-AA50-0BD393F25D2A}" type="slidenum">
              <a:rPr lang="en-US" smtClean="0"/>
              <a:t>‹#›</a:t>
            </a:fld>
            <a:endParaRPr lang="en-US"/>
          </a:p>
        </p:txBody>
      </p:sp>
    </p:spTree>
    <p:extLst>
      <p:ext uri="{BB962C8B-B14F-4D97-AF65-F5344CB8AC3E}">
        <p14:creationId xmlns:p14="http://schemas.microsoft.com/office/powerpoint/2010/main" val="89842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F437C53-6F69-479B-8533-29860A47E9D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C0CF0-719A-4D8A-AA50-0BD393F25D2A}" type="slidenum">
              <a:rPr lang="en-US" smtClean="0"/>
              <a:t>‹#›</a:t>
            </a:fld>
            <a:endParaRPr lang="en-US"/>
          </a:p>
        </p:txBody>
      </p:sp>
    </p:spTree>
    <p:extLst>
      <p:ext uri="{BB962C8B-B14F-4D97-AF65-F5344CB8AC3E}">
        <p14:creationId xmlns:p14="http://schemas.microsoft.com/office/powerpoint/2010/main" val="2789135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37C53-6F69-479B-8533-29860A47E9D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C0CF0-719A-4D8A-AA50-0BD393F25D2A}" type="slidenum">
              <a:rPr lang="en-US" smtClean="0"/>
              <a:t>‹#›</a:t>
            </a:fld>
            <a:endParaRPr lang="en-US"/>
          </a:p>
        </p:txBody>
      </p:sp>
    </p:spTree>
    <p:extLst>
      <p:ext uri="{BB962C8B-B14F-4D97-AF65-F5344CB8AC3E}">
        <p14:creationId xmlns:p14="http://schemas.microsoft.com/office/powerpoint/2010/main" val="125981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37C53-6F69-479B-8533-29860A47E9D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C0CF0-719A-4D8A-AA50-0BD393F25D2A}" type="slidenum">
              <a:rPr lang="en-US" smtClean="0"/>
              <a:t>‹#›</a:t>
            </a:fld>
            <a:endParaRPr lang="en-US"/>
          </a:p>
        </p:txBody>
      </p:sp>
    </p:spTree>
    <p:extLst>
      <p:ext uri="{BB962C8B-B14F-4D97-AF65-F5344CB8AC3E}">
        <p14:creationId xmlns:p14="http://schemas.microsoft.com/office/powerpoint/2010/main" val="53225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EE2E88-1912-4E9F-84EC-D010CACE29D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127341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EE2E88-1912-4E9F-84EC-D010CACE29D6}"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315346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EE2E88-1912-4E9F-84EC-D010CACE29D6}"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4256151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FEE2E88-1912-4E9F-84EC-D010CACE29D6}" type="datetimeFigureOut">
              <a:rPr lang="en-US" smtClean="0"/>
              <a:t>3/27/2017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69273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EE2E88-1912-4E9F-84EC-D010CACE29D6}" type="datetimeFigureOut">
              <a:rPr lang="en-US" smtClean="0"/>
              <a:t>3/27/2017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2911036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FEE2E88-1912-4E9F-84EC-D010CACE29D6}" type="datetimeFigureOut">
              <a:rPr lang="en-US" smtClean="0"/>
              <a:t>3/27/2017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138868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FEE2E88-1912-4E9F-84EC-D010CACE29D6}"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3AB81-9100-4A03-A96D-649DDC41491D}" type="slidenum">
              <a:rPr lang="en-US" smtClean="0"/>
              <a:t>‹#›</a:t>
            </a:fld>
            <a:endParaRPr lang="en-US"/>
          </a:p>
        </p:txBody>
      </p:sp>
    </p:spTree>
    <p:extLst>
      <p:ext uri="{BB962C8B-B14F-4D97-AF65-F5344CB8AC3E}">
        <p14:creationId xmlns:p14="http://schemas.microsoft.com/office/powerpoint/2010/main" val="198406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FEE2E88-1912-4E9F-84EC-D010CACE29D6}" type="datetimeFigureOut">
              <a:rPr lang="en-US" smtClean="0"/>
              <a:t>3/27/2017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323AB81-9100-4A03-A96D-649DDC41491D}" type="slidenum">
              <a:rPr lang="en-US" smtClean="0"/>
              <a:t>‹#›</a:t>
            </a:fld>
            <a:endParaRPr lang="en-US"/>
          </a:p>
        </p:txBody>
      </p:sp>
    </p:spTree>
    <p:extLst>
      <p:ext uri="{BB962C8B-B14F-4D97-AF65-F5344CB8AC3E}">
        <p14:creationId xmlns:p14="http://schemas.microsoft.com/office/powerpoint/2010/main" val="40946283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437C53-6F69-479B-8533-29860A47E9DD}" type="datetimeFigureOut">
              <a:rPr lang="en-US" smtClean="0"/>
              <a:t>3/27/2017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DC0CF0-719A-4D8A-AA50-0BD393F25D2A}" type="slidenum">
              <a:rPr lang="en-US" smtClean="0"/>
              <a:t>‹#›</a:t>
            </a:fld>
            <a:endParaRPr lang="en-US"/>
          </a:p>
        </p:txBody>
      </p:sp>
    </p:spTree>
    <p:extLst>
      <p:ext uri="{BB962C8B-B14F-4D97-AF65-F5344CB8AC3E}">
        <p14:creationId xmlns:p14="http://schemas.microsoft.com/office/powerpoint/2010/main" val="25228160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8575" y="2293252"/>
            <a:ext cx="2545377" cy="577081"/>
          </a:xfrm>
          <a:prstGeom prst="rect">
            <a:avLst/>
          </a:prstGeom>
          <a:noFill/>
        </p:spPr>
        <p:txBody>
          <a:bodyPr wrap="none" lIns="68580" tIns="34290" rIns="68580" bIns="34290">
            <a:spAutoFit/>
          </a:bodyPr>
          <a:lstStyle/>
          <a:p>
            <a:pPr algn="ctr" defTabSz="685800">
              <a:defRPr/>
            </a:pPr>
            <a:r>
              <a:rPr lang="en-US" sz="3300" b="1" dirty="0">
                <a:ln w="22225">
                  <a:solidFill>
                    <a:srgbClr val="ED7D31"/>
                  </a:solidFill>
                  <a:prstDash val="solid"/>
                </a:ln>
                <a:solidFill>
                  <a:srgbClr val="ED7D31">
                    <a:lumMod val="40000"/>
                    <a:lumOff val="60000"/>
                  </a:srgbClr>
                </a:solidFill>
                <a:latin typeface="Calibri" panose="020F0502020204030204"/>
              </a:rPr>
              <a:t>Warm Up #13</a:t>
            </a:r>
          </a:p>
        </p:txBody>
      </p:sp>
      <p:pic>
        <p:nvPicPr>
          <p:cNvPr id="2" name="Picture 1"/>
          <p:cNvPicPr>
            <a:picLocks noChangeAspect="1"/>
          </p:cNvPicPr>
          <p:nvPr/>
        </p:nvPicPr>
        <p:blipFill>
          <a:blip r:embed="rId2"/>
          <a:stretch>
            <a:fillRect/>
          </a:stretch>
        </p:blipFill>
        <p:spPr>
          <a:xfrm>
            <a:off x="2566827" y="1279846"/>
            <a:ext cx="6463281" cy="4406783"/>
          </a:xfrm>
          <a:prstGeom prst="rect">
            <a:avLst/>
          </a:prstGeom>
        </p:spPr>
      </p:pic>
      <p:pic>
        <p:nvPicPr>
          <p:cNvPr id="4" name="Picture 3"/>
          <p:cNvPicPr>
            <a:picLocks noChangeAspect="1"/>
          </p:cNvPicPr>
          <p:nvPr/>
        </p:nvPicPr>
        <p:blipFill>
          <a:blip r:embed="rId3"/>
          <a:stretch>
            <a:fillRect/>
          </a:stretch>
        </p:blipFill>
        <p:spPr>
          <a:xfrm>
            <a:off x="2057400" y="402221"/>
            <a:ext cx="5593652" cy="741844"/>
          </a:xfrm>
          <a:prstGeom prst="rect">
            <a:avLst/>
          </a:prstGeom>
        </p:spPr>
      </p:pic>
      <p:sp>
        <p:nvSpPr>
          <p:cNvPr id="7" name="TextBox 6"/>
          <p:cNvSpPr txBox="1"/>
          <p:nvPr/>
        </p:nvSpPr>
        <p:spPr>
          <a:xfrm>
            <a:off x="154749" y="2708820"/>
            <a:ext cx="2412078" cy="2793072"/>
          </a:xfrm>
          <a:prstGeom prst="rect">
            <a:avLst/>
          </a:prstGeom>
          <a:noFill/>
        </p:spPr>
        <p:txBody>
          <a:bodyPr wrap="square" rtlCol="0">
            <a:spAutoFit/>
          </a:bodyPr>
          <a:lstStyle/>
          <a:p>
            <a:pPr defTabSz="685800">
              <a:defRPr/>
            </a:pPr>
            <a:r>
              <a:rPr lang="en-US" sz="1350" b="1" dirty="0">
                <a:solidFill>
                  <a:srgbClr val="FFFF00"/>
                </a:solidFill>
                <a:latin typeface="Calibri" panose="020F0502020204030204"/>
              </a:rPr>
              <a:t>After looking closely at the image, think about these three questions:</a:t>
            </a:r>
          </a:p>
          <a:p>
            <a:pPr defTabSz="685800">
              <a:defRPr/>
            </a:pPr>
            <a:r>
              <a:rPr lang="en-US" sz="1350" b="1" dirty="0">
                <a:solidFill>
                  <a:srgbClr val="FFFF00"/>
                </a:solidFill>
                <a:latin typeface="Calibri" panose="020F0502020204030204"/>
              </a:rPr>
              <a:t>• What is going on in this picture?</a:t>
            </a:r>
          </a:p>
          <a:p>
            <a:pPr defTabSz="685800">
              <a:defRPr/>
            </a:pPr>
            <a:r>
              <a:rPr lang="en-US" sz="1350" b="1" dirty="0">
                <a:solidFill>
                  <a:srgbClr val="FFFF00"/>
                </a:solidFill>
                <a:latin typeface="Calibri" panose="020F0502020204030204"/>
              </a:rPr>
              <a:t>• What do you see that makes you say that?</a:t>
            </a:r>
          </a:p>
          <a:p>
            <a:pPr defTabSz="685800">
              <a:defRPr/>
            </a:pPr>
            <a:r>
              <a:rPr lang="en-US" sz="1350" b="1" dirty="0">
                <a:solidFill>
                  <a:srgbClr val="FFFF00"/>
                </a:solidFill>
                <a:latin typeface="Calibri" panose="020F0502020204030204"/>
              </a:rPr>
              <a:t>• </a:t>
            </a:r>
            <a:r>
              <a:rPr lang="en-US" sz="1350" b="1" dirty="0" smtClean="0">
                <a:solidFill>
                  <a:srgbClr val="FFFF00"/>
                </a:solidFill>
                <a:latin typeface="Calibri" panose="020F0502020204030204"/>
              </a:rPr>
              <a:t>Make a prediction. What will happen next? </a:t>
            </a:r>
            <a:endParaRPr lang="en-US" sz="1350" b="1" dirty="0">
              <a:solidFill>
                <a:srgbClr val="FFFF00"/>
              </a:solidFill>
              <a:latin typeface="Calibri" panose="020F0502020204030204"/>
            </a:endParaRPr>
          </a:p>
          <a:p>
            <a:pPr defTabSz="685800">
              <a:defRPr/>
            </a:pPr>
            <a:endParaRPr lang="en-US" sz="1350" b="1" dirty="0">
              <a:solidFill>
                <a:srgbClr val="FFFF00"/>
              </a:solidFill>
              <a:latin typeface="Calibri" panose="020F0502020204030204"/>
            </a:endParaRPr>
          </a:p>
          <a:p>
            <a:pPr defTabSz="685800">
              <a:defRPr/>
            </a:pPr>
            <a:r>
              <a:rPr lang="en-US" sz="1350" b="1" dirty="0">
                <a:solidFill>
                  <a:srgbClr val="FFFF00"/>
                </a:solidFill>
                <a:latin typeface="Calibri" panose="020F0502020204030204"/>
              </a:rPr>
              <a:t>Respond to each question with at least one sentence. </a:t>
            </a:r>
          </a:p>
          <a:p>
            <a:pPr defTabSz="685800">
              <a:defRPr/>
            </a:pPr>
            <a:endParaRPr lang="en-US" sz="1350" dirty="0">
              <a:solidFill>
                <a:srgbClr val="FFFF00"/>
              </a:solidFill>
              <a:latin typeface="Calibri" panose="020F0502020204030204"/>
            </a:endParaRPr>
          </a:p>
        </p:txBody>
      </p:sp>
    </p:spTree>
    <p:extLst>
      <p:ext uri="{BB962C8B-B14F-4D97-AF65-F5344CB8AC3E}">
        <p14:creationId xmlns:p14="http://schemas.microsoft.com/office/powerpoint/2010/main" val="338817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381000"/>
            <a:ext cx="7982158"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t>Multiple Choice Strategies</a:t>
            </a:r>
            <a:endParaRPr lang="en-US" sz="4000" b="1" dirty="0"/>
          </a:p>
        </p:txBody>
      </p:sp>
      <p:sp>
        <p:nvSpPr>
          <p:cNvPr id="5" name="Content Placeholder 2"/>
          <p:cNvSpPr txBox="1">
            <a:spLocks/>
          </p:cNvSpPr>
          <p:nvPr/>
        </p:nvSpPr>
        <p:spPr>
          <a:xfrm>
            <a:off x="457200" y="1534075"/>
            <a:ext cx="8153400" cy="5323925"/>
          </a:xfrm>
          <a:prstGeom prst="rect">
            <a:avLst/>
          </a:prstGeom>
        </p:spPr>
        <p:txBody>
          <a:bodyPr vert="horz" lIns="91440" tIns="45720" rIns="91440" bIns="45720" rtlCol="0" anchor="t" anchorCtr="0">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sz="3200" b="1" dirty="0" smtClean="0">
                <a:latin typeface="Agency FB" panose="020B0503020202020204" pitchFamily="34" charset="0"/>
              </a:rPr>
              <a:t>Answer easy questions first. If a question is difficult, mark it on the test and come back to it after you’ve finished the questions for that section.</a:t>
            </a:r>
          </a:p>
          <a:p>
            <a:r>
              <a:rPr lang="en-US" sz="3200" b="1" dirty="0">
                <a:latin typeface="Agency FB" panose="020B0503020202020204" pitchFamily="34" charset="0"/>
              </a:rPr>
              <a:t> </a:t>
            </a:r>
            <a:r>
              <a:rPr lang="en-US" sz="3200" b="1" dirty="0" smtClean="0">
                <a:latin typeface="Agency FB" panose="020B0503020202020204" pitchFamily="34" charset="0"/>
              </a:rPr>
              <a:t>Do not second guess your first answers. Your first answer is more likely to be correct. </a:t>
            </a:r>
          </a:p>
          <a:p>
            <a:r>
              <a:rPr lang="en-US" sz="3200" b="1" dirty="0">
                <a:latin typeface="Agency FB" panose="020B0503020202020204" pitchFamily="34" charset="0"/>
              </a:rPr>
              <a:t> </a:t>
            </a:r>
            <a:r>
              <a:rPr lang="en-US" sz="3200" b="1" dirty="0" smtClean="0">
                <a:latin typeface="Agency FB" panose="020B0503020202020204" pitchFamily="34" charset="0"/>
              </a:rPr>
              <a:t>If two answers look alike, then is probable that one of them is correct. </a:t>
            </a:r>
          </a:p>
          <a:p>
            <a:pPr marL="0" indent="0">
              <a:buNone/>
            </a:pPr>
            <a:endParaRPr lang="en-US" sz="3000" b="1" dirty="0">
              <a:latin typeface="Agency FB" panose="020B0503020202020204" pitchFamily="34" charset="0"/>
            </a:endParaRPr>
          </a:p>
        </p:txBody>
      </p:sp>
    </p:spTree>
    <p:extLst>
      <p:ext uri="{BB962C8B-B14F-4D97-AF65-F5344CB8AC3E}">
        <p14:creationId xmlns:p14="http://schemas.microsoft.com/office/powerpoint/2010/main" val="5966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381000"/>
            <a:ext cx="7982158"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t>Multiple Choice Strategies</a:t>
            </a:r>
            <a:endParaRPr lang="en-US" sz="4000" b="1" dirty="0"/>
          </a:p>
        </p:txBody>
      </p:sp>
      <p:sp>
        <p:nvSpPr>
          <p:cNvPr id="5" name="Content Placeholder 2"/>
          <p:cNvSpPr txBox="1">
            <a:spLocks/>
          </p:cNvSpPr>
          <p:nvPr/>
        </p:nvSpPr>
        <p:spPr>
          <a:xfrm>
            <a:off x="457200" y="1534075"/>
            <a:ext cx="8153400" cy="5323925"/>
          </a:xfrm>
          <a:prstGeom prst="rect">
            <a:avLst/>
          </a:prstGeom>
        </p:spPr>
        <p:txBody>
          <a:bodyPr vert="horz" lIns="91440" tIns="45720" rIns="91440" bIns="45720" rtlCol="0" anchor="t" anchorCtr="0">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sz="3200" b="1" dirty="0">
                <a:latin typeface="Agency FB" panose="020B0503020202020204" pitchFamily="34" charset="0"/>
              </a:rPr>
              <a:t>Always guess. If you don’t know the answer, use hints and clues to eliminate as many choices as possible and choose the answer that makes the most sense or seems most correct.</a:t>
            </a:r>
          </a:p>
          <a:p>
            <a:r>
              <a:rPr lang="en-US" sz="3200" b="1" dirty="0">
                <a:latin typeface="Agency FB" panose="020B0503020202020204" pitchFamily="34" charset="0"/>
              </a:rPr>
              <a:t>THERE IS NO PENALTY FOR GUESSING! </a:t>
            </a:r>
            <a:r>
              <a:rPr lang="en-US" sz="3200" b="1" dirty="0" smtClean="0">
                <a:latin typeface="Agency FB" panose="020B0503020202020204" pitchFamily="34" charset="0"/>
              </a:rPr>
              <a:t>BLANK ANSWERS </a:t>
            </a:r>
            <a:r>
              <a:rPr lang="en-US" sz="3200" b="1" dirty="0">
                <a:latin typeface="Agency FB" panose="020B0503020202020204" pitchFamily="34" charset="0"/>
              </a:rPr>
              <a:t>ARE </a:t>
            </a:r>
            <a:r>
              <a:rPr lang="en-US" sz="3200" b="1" u="sng" dirty="0">
                <a:latin typeface="Agency FB" panose="020B0503020202020204" pitchFamily="34" charset="0"/>
              </a:rPr>
              <a:t>ALWAYS</a:t>
            </a:r>
            <a:r>
              <a:rPr lang="en-US" sz="3200" b="1" dirty="0">
                <a:latin typeface="Agency FB" panose="020B0503020202020204" pitchFamily="34" charset="0"/>
              </a:rPr>
              <a:t> WRONG</a:t>
            </a:r>
            <a:r>
              <a:rPr lang="en-US" sz="3200" b="1" dirty="0" smtClean="0">
                <a:latin typeface="Agency FB" panose="020B0503020202020204" pitchFamily="34" charset="0"/>
              </a:rPr>
              <a:t>!</a:t>
            </a:r>
            <a:endParaRPr lang="en-US" sz="3200" b="1" dirty="0">
              <a:latin typeface="Agency FB" panose="020B0503020202020204" pitchFamily="34" charset="0"/>
            </a:endParaRPr>
          </a:p>
          <a:p>
            <a:r>
              <a:rPr lang="en-US" sz="3200" b="1" dirty="0" smtClean="0">
                <a:latin typeface="Agency FB" panose="020B0503020202020204" pitchFamily="34" charset="0"/>
              </a:rPr>
              <a:t>You are looking for the answer that is MOST right,     not just correct. </a:t>
            </a:r>
            <a:endParaRPr lang="en-US" sz="3200" b="1" dirty="0">
              <a:latin typeface="Agency FB" panose="020B0503020202020204" pitchFamily="34" charset="0"/>
            </a:endParaRPr>
          </a:p>
          <a:p>
            <a:pPr marL="0" indent="0">
              <a:buNone/>
            </a:pPr>
            <a:endParaRPr lang="en-US" sz="3000" b="1" dirty="0">
              <a:latin typeface="Agency FB" panose="020B0503020202020204" pitchFamily="34" charset="0"/>
            </a:endParaRPr>
          </a:p>
        </p:txBody>
      </p:sp>
    </p:spTree>
    <p:extLst>
      <p:ext uri="{BB962C8B-B14F-4D97-AF65-F5344CB8AC3E}">
        <p14:creationId xmlns:p14="http://schemas.microsoft.com/office/powerpoint/2010/main" val="381410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055380" cy="1400530"/>
          </a:xfrm>
        </p:spPr>
        <p:txBody>
          <a:bodyPr/>
          <a:lstStyle/>
          <a:p>
            <a:r>
              <a:rPr lang="en-US" dirty="0" smtClean="0"/>
              <a:t>STAAR Video!</a:t>
            </a:r>
            <a:endParaRPr lang="en-US" dirty="0"/>
          </a:p>
        </p:txBody>
      </p:sp>
      <p:sp>
        <p:nvSpPr>
          <p:cNvPr id="3" name="Content Placeholder 2"/>
          <p:cNvSpPr>
            <a:spLocks noGrp="1"/>
          </p:cNvSpPr>
          <p:nvPr>
            <p:ph idx="1"/>
          </p:nvPr>
        </p:nvSpPr>
        <p:spPr/>
        <p:txBody>
          <a:bodyPr/>
          <a:lstStyle/>
          <a:p>
            <a:r>
              <a:rPr lang="en-US" dirty="0"/>
              <a:t>https://www.youtube.com/watch?v=lHUSKnBCwSc</a:t>
            </a:r>
          </a:p>
        </p:txBody>
      </p:sp>
    </p:spTree>
    <p:extLst>
      <p:ext uri="{BB962C8B-B14F-4D97-AF65-F5344CB8AC3E}">
        <p14:creationId xmlns:p14="http://schemas.microsoft.com/office/powerpoint/2010/main" val="1589658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1143000"/>
            <a:ext cx="7105650" cy="4876018"/>
          </a:xfrm>
          <a:prstGeom prst="rect">
            <a:avLst/>
          </a:prstGeom>
        </p:spPr>
      </p:pic>
      <p:sp>
        <p:nvSpPr>
          <p:cNvPr id="3" name="Rectangle 2"/>
          <p:cNvSpPr/>
          <p:nvPr/>
        </p:nvSpPr>
        <p:spPr>
          <a:xfrm>
            <a:off x="1097482" y="245540"/>
            <a:ext cx="3639906" cy="707886"/>
          </a:xfrm>
          <a:prstGeom prst="rect">
            <a:avLst/>
          </a:prstGeom>
          <a:noFill/>
        </p:spPr>
        <p:txBody>
          <a:bodyPr wrap="none" lIns="91440" tIns="45720" rIns="91440" bIns="45720">
            <a:spAutoFit/>
          </a:bodyPr>
          <a:lstStyle/>
          <a:p>
            <a:pPr algn="ctr"/>
            <a:r>
              <a:rPr lang="en-US" sz="4000" b="1" cap="none" spc="0" dirty="0" smtClean="0">
                <a:ln w="22225">
                  <a:solidFill>
                    <a:schemeClr val="accent2"/>
                  </a:solidFill>
                  <a:prstDash val="solid"/>
                </a:ln>
                <a:solidFill>
                  <a:schemeClr val="accent2">
                    <a:lumMod val="40000"/>
                    <a:lumOff val="60000"/>
                  </a:schemeClr>
                </a:solidFill>
                <a:effectLst/>
              </a:rPr>
              <a:t>Semester Exams</a:t>
            </a:r>
            <a:endParaRPr lang="en-US" sz="4000" b="1" cap="none" spc="0" dirty="0">
              <a:ln w="22225">
                <a:solidFill>
                  <a:schemeClr val="accent2"/>
                </a:solidFill>
                <a:prstDash val="solid"/>
              </a:ln>
              <a:solidFill>
                <a:schemeClr val="accent2">
                  <a:lumMod val="40000"/>
                  <a:lumOff val="60000"/>
                </a:schemeClr>
              </a:solidFill>
              <a:effectLst/>
            </a:endParaRPr>
          </a:p>
        </p:txBody>
      </p:sp>
      <p:pic>
        <p:nvPicPr>
          <p:cNvPr id="5" name="Picture 4"/>
          <p:cNvPicPr>
            <a:picLocks noChangeAspect="1"/>
          </p:cNvPicPr>
          <p:nvPr/>
        </p:nvPicPr>
        <p:blipFill>
          <a:blip r:embed="rId3"/>
          <a:stretch>
            <a:fillRect/>
          </a:stretch>
        </p:blipFill>
        <p:spPr>
          <a:xfrm>
            <a:off x="4772025" y="144019"/>
            <a:ext cx="3834870" cy="922781"/>
          </a:xfrm>
          <a:prstGeom prst="rect">
            <a:avLst/>
          </a:prstGeom>
        </p:spPr>
      </p:pic>
    </p:spTree>
    <p:extLst>
      <p:ext uri="{BB962C8B-B14F-4D97-AF65-F5344CB8AC3E}">
        <p14:creationId xmlns:p14="http://schemas.microsoft.com/office/powerpoint/2010/main" val="1384175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982158" cy="924475"/>
          </a:xfrm>
        </p:spPr>
        <p:txBody>
          <a:bodyPr/>
          <a:lstStyle/>
          <a:p>
            <a:r>
              <a:rPr lang="en-US" sz="4000" b="1" dirty="0" smtClean="0"/>
              <a:t>STAAR Testing Strategies</a:t>
            </a:r>
            <a:endParaRPr lang="en-US" sz="4000" b="1" dirty="0"/>
          </a:p>
        </p:txBody>
      </p:sp>
      <p:sp>
        <p:nvSpPr>
          <p:cNvPr id="3" name="Content Placeholder 2"/>
          <p:cNvSpPr>
            <a:spLocks noGrp="1"/>
          </p:cNvSpPr>
          <p:nvPr>
            <p:ph idx="1"/>
          </p:nvPr>
        </p:nvSpPr>
        <p:spPr>
          <a:xfrm>
            <a:off x="457200" y="1524000"/>
            <a:ext cx="7125112" cy="4051437"/>
          </a:xfrm>
        </p:spPr>
        <p:txBody>
          <a:bodyPr anchor="t" anchorCtr="0">
            <a:normAutofit/>
          </a:bodyPr>
          <a:lstStyle/>
          <a:p>
            <a:r>
              <a:rPr lang="en-US" sz="3600" b="1" dirty="0" smtClean="0">
                <a:latin typeface="Agency FB" panose="020B0503020202020204" pitchFamily="34" charset="0"/>
              </a:rPr>
              <a:t>When you go and take you exams next week, you’re going to want to be as prepared as possible.</a:t>
            </a:r>
          </a:p>
          <a:p>
            <a:endParaRPr lang="en-US" sz="3600" b="1" dirty="0">
              <a:latin typeface="Agency FB" panose="020B0503020202020204" pitchFamily="34" charset="0"/>
            </a:endParaRPr>
          </a:p>
          <a:p>
            <a:r>
              <a:rPr lang="en-US" sz="3600" b="1" dirty="0" smtClean="0">
                <a:latin typeface="Agency FB" panose="020B0503020202020204" pitchFamily="34" charset="0"/>
              </a:rPr>
              <a:t>Let’s talk about some strategies for the test! </a:t>
            </a:r>
            <a:endParaRPr lang="en-US" sz="3600" b="1" dirty="0">
              <a:latin typeface="Agency FB" panose="020B0503020202020204" pitchFamily="34" charset="0"/>
            </a:endParaRPr>
          </a:p>
        </p:txBody>
      </p:sp>
    </p:spTree>
    <p:extLst>
      <p:ext uri="{BB962C8B-B14F-4D97-AF65-F5344CB8AC3E}">
        <p14:creationId xmlns:p14="http://schemas.microsoft.com/office/powerpoint/2010/main" val="282853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81000"/>
            <a:ext cx="7982158"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t>STAAR Testing Strategies</a:t>
            </a:r>
            <a:endParaRPr lang="en-US" sz="4000" b="1" dirty="0"/>
          </a:p>
        </p:txBody>
      </p:sp>
      <p:sp>
        <p:nvSpPr>
          <p:cNvPr id="5" name="Content Placeholder 2"/>
          <p:cNvSpPr>
            <a:spLocks noGrp="1"/>
          </p:cNvSpPr>
          <p:nvPr>
            <p:ph idx="1"/>
          </p:nvPr>
        </p:nvSpPr>
        <p:spPr>
          <a:xfrm>
            <a:off x="457200" y="1524000"/>
            <a:ext cx="7467600" cy="5105400"/>
          </a:xfrm>
        </p:spPr>
        <p:txBody>
          <a:bodyPr anchor="t" anchorCtr="0">
            <a:normAutofit/>
          </a:bodyPr>
          <a:lstStyle/>
          <a:p>
            <a:r>
              <a:rPr lang="en-US" sz="3200" b="1" dirty="0" smtClean="0">
                <a:latin typeface="Agency FB" panose="020B0503020202020204" pitchFamily="34" charset="0"/>
              </a:rPr>
              <a:t> There are two sections to the test: READING and WRITING.</a:t>
            </a:r>
          </a:p>
          <a:p>
            <a:r>
              <a:rPr lang="en-US" sz="3200" b="1" dirty="0" smtClean="0">
                <a:latin typeface="Agency FB" panose="020B0503020202020204" pitchFamily="34" charset="0"/>
              </a:rPr>
              <a:t> For each section there are 5 different text passages that you will need to read for each section. That’s 10 passages total. </a:t>
            </a:r>
          </a:p>
          <a:p>
            <a:r>
              <a:rPr lang="en-US" sz="3200" b="1" dirty="0" smtClean="0">
                <a:latin typeface="Agency FB" panose="020B0503020202020204" pitchFamily="34" charset="0"/>
              </a:rPr>
              <a:t> There are 52 multiple choice questions.</a:t>
            </a:r>
          </a:p>
          <a:p>
            <a:r>
              <a:rPr lang="en-US" sz="3200" b="1" dirty="0" smtClean="0">
                <a:latin typeface="Agency FB" panose="020B0503020202020204" pitchFamily="34" charset="0"/>
              </a:rPr>
              <a:t>There is a single essay. </a:t>
            </a:r>
          </a:p>
          <a:p>
            <a:r>
              <a:rPr lang="en-US" sz="3200" b="1" dirty="0">
                <a:latin typeface="Agency FB" panose="020B0503020202020204" pitchFamily="34" charset="0"/>
              </a:rPr>
              <a:t> </a:t>
            </a:r>
            <a:r>
              <a:rPr lang="en-US" sz="3200" b="1" dirty="0" smtClean="0">
                <a:latin typeface="Agency FB" panose="020B0503020202020204" pitchFamily="34" charset="0"/>
              </a:rPr>
              <a:t>You will be given 5 hours to take the test. </a:t>
            </a:r>
            <a:endParaRPr lang="en-US" sz="3200" b="1" dirty="0">
              <a:latin typeface="Agency FB" panose="020B0503020202020204" pitchFamily="34" charset="0"/>
            </a:endParaRPr>
          </a:p>
        </p:txBody>
      </p:sp>
    </p:spTree>
    <p:extLst>
      <p:ext uri="{BB962C8B-B14F-4D97-AF65-F5344CB8AC3E}">
        <p14:creationId xmlns:p14="http://schemas.microsoft.com/office/powerpoint/2010/main" val="18994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EXAM</a:t>
            </a:r>
            <a:endParaRPr lang="en-US" dirty="0"/>
          </a:p>
        </p:txBody>
      </p:sp>
      <p:sp>
        <p:nvSpPr>
          <p:cNvPr id="4" name="Content Placeholder 2"/>
          <p:cNvSpPr txBox="1">
            <a:spLocks/>
          </p:cNvSpPr>
          <p:nvPr/>
        </p:nvSpPr>
        <p:spPr>
          <a:xfrm>
            <a:off x="457200" y="1524000"/>
            <a:ext cx="7467600" cy="5105400"/>
          </a:xfrm>
          <a:prstGeom prst="rect">
            <a:avLst/>
          </a:prstGeom>
        </p:spPr>
        <p:txBody>
          <a:bodyPr vert="horz" lIns="91440" tIns="45720" rIns="91440" bIns="45720" rtlCol="0" anchor="t" anchorCtr="0">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sz="3200" b="1" dirty="0" smtClean="0">
                <a:latin typeface="Agency FB" panose="020B0503020202020204" pitchFamily="34" charset="0"/>
              </a:rPr>
              <a:t> Sleep well the night before! Get at least 8 hours of sleep. </a:t>
            </a:r>
          </a:p>
          <a:p>
            <a:r>
              <a:rPr lang="en-US" sz="3200" b="1" dirty="0">
                <a:latin typeface="Agency FB" panose="020B0503020202020204" pitchFamily="34" charset="0"/>
              </a:rPr>
              <a:t> </a:t>
            </a:r>
            <a:r>
              <a:rPr lang="en-US" sz="3200" b="1" dirty="0" smtClean="0">
                <a:latin typeface="Agency FB" panose="020B0503020202020204" pitchFamily="34" charset="0"/>
              </a:rPr>
              <a:t>Eat well the night before and the morning of the test. This is your ONLY source of energy. Without it, you will tire quickly!</a:t>
            </a:r>
          </a:p>
          <a:p>
            <a:r>
              <a:rPr lang="en-US" sz="3200" b="1" dirty="0">
                <a:latin typeface="Agency FB" panose="020B0503020202020204" pitchFamily="34" charset="0"/>
              </a:rPr>
              <a:t> </a:t>
            </a:r>
            <a:r>
              <a:rPr lang="en-US" sz="3200" b="1" dirty="0" smtClean="0">
                <a:latin typeface="Agency FB" panose="020B0503020202020204" pitchFamily="34" charset="0"/>
              </a:rPr>
              <a:t>Wear layers. The room you’re testing in may be cold or hot. Layers give you options. </a:t>
            </a:r>
          </a:p>
          <a:p>
            <a:r>
              <a:rPr lang="en-US" sz="3200" b="1" dirty="0">
                <a:latin typeface="Agency FB" panose="020B0503020202020204" pitchFamily="34" charset="0"/>
              </a:rPr>
              <a:t> </a:t>
            </a:r>
            <a:r>
              <a:rPr lang="en-US" sz="3200" b="1" dirty="0" smtClean="0">
                <a:latin typeface="Agency FB" panose="020B0503020202020204" pitchFamily="34" charset="0"/>
              </a:rPr>
              <a:t>Arrive on time! Testing begins at 9am! </a:t>
            </a:r>
            <a:endParaRPr lang="en-US" sz="3200" b="1" dirty="0">
              <a:latin typeface="Agency FB" panose="020B0503020202020204" pitchFamily="34" charset="0"/>
            </a:endParaRPr>
          </a:p>
        </p:txBody>
      </p:sp>
    </p:spTree>
    <p:extLst>
      <p:ext uri="{BB962C8B-B14F-4D97-AF65-F5344CB8AC3E}">
        <p14:creationId xmlns:p14="http://schemas.microsoft.com/office/powerpoint/2010/main" val="115770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381000"/>
            <a:ext cx="7982158"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t>At the start of the test…</a:t>
            </a:r>
            <a:endParaRPr lang="en-US" sz="4000" b="1" dirty="0"/>
          </a:p>
        </p:txBody>
      </p:sp>
      <p:sp>
        <p:nvSpPr>
          <p:cNvPr id="5" name="Content Placeholder 2"/>
          <p:cNvSpPr txBox="1">
            <a:spLocks/>
          </p:cNvSpPr>
          <p:nvPr/>
        </p:nvSpPr>
        <p:spPr>
          <a:xfrm>
            <a:off x="457200" y="1524000"/>
            <a:ext cx="7467600" cy="5105400"/>
          </a:xfrm>
          <a:prstGeom prst="rect">
            <a:avLst/>
          </a:prstGeom>
        </p:spPr>
        <p:txBody>
          <a:bodyPr vert="horz" lIns="91440" tIns="45720" rIns="91440" bIns="45720" rtlCol="0" anchor="t" anchorCtr="0">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sz="3600" b="1" dirty="0" smtClean="0">
                <a:latin typeface="Agency FB" panose="020B0503020202020204" pitchFamily="34" charset="0"/>
              </a:rPr>
              <a:t> Stay relaxed and confident. The test will be over in 5 hours no matter what happens. All you can do is try your best.</a:t>
            </a:r>
          </a:p>
          <a:p>
            <a:r>
              <a:rPr lang="en-US" sz="3600" b="1" dirty="0" smtClean="0">
                <a:latin typeface="Agency FB" panose="020B0503020202020204" pitchFamily="34" charset="0"/>
              </a:rPr>
              <a:t>Read directions carefully and completely. This will help avoid making simple or silly mistakes. </a:t>
            </a:r>
          </a:p>
          <a:p>
            <a:r>
              <a:rPr lang="en-US" sz="3600" b="1" dirty="0">
                <a:latin typeface="Agency FB" panose="020B0503020202020204" pitchFamily="34" charset="0"/>
              </a:rPr>
              <a:t> </a:t>
            </a:r>
            <a:r>
              <a:rPr lang="en-US" sz="3600" b="1" dirty="0" smtClean="0">
                <a:latin typeface="Agency FB" panose="020B0503020202020204" pitchFamily="34" charset="0"/>
              </a:rPr>
              <a:t>Answer the questions in STRAGETIC order. </a:t>
            </a:r>
            <a:r>
              <a:rPr lang="en-US" sz="3200" b="1" dirty="0" smtClean="0">
                <a:latin typeface="Agency FB" panose="020B0503020202020204" pitchFamily="34" charset="0"/>
              </a:rPr>
              <a:t> </a:t>
            </a:r>
            <a:endParaRPr lang="en-US" sz="3200" b="1" dirty="0">
              <a:latin typeface="Agency FB" panose="020B0503020202020204" pitchFamily="34" charset="0"/>
            </a:endParaRPr>
          </a:p>
        </p:txBody>
      </p:sp>
    </p:spTree>
    <p:extLst>
      <p:ext uri="{BB962C8B-B14F-4D97-AF65-F5344CB8AC3E}">
        <p14:creationId xmlns:p14="http://schemas.microsoft.com/office/powerpoint/2010/main" val="388892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381000"/>
            <a:ext cx="7982158"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t>Taking the test…</a:t>
            </a:r>
            <a:endParaRPr lang="en-US" sz="4000" b="1" dirty="0"/>
          </a:p>
        </p:txBody>
      </p:sp>
      <p:sp>
        <p:nvSpPr>
          <p:cNvPr id="5" name="Content Placeholder 2"/>
          <p:cNvSpPr txBox="1">
            <a:spLocks/>
          </p:cNvSpPr>
          <p:nvPr/>
        </p:nvSpPr>
        <p:spPr>
          <a:xfrm>
            <a:off x="457200" y="1524000"/>
            <a:ext cx="7467600" cy="5105400"/>
          </a:xfrm>
          <a:prstGeom prst="rect">
            <a:avLst/>
          </a:prstGeom>
        </p:spPr>
        <p:txBody>
          <a:bodyPr vert="horz" lIns="91440" tIns="45720" rIns="91440" bIns="45720" rtlCol="0" anchor="t" anchorCtr="0">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sz="3600" b="1" dirty="0" smtClean="0">
                <a:latin typeface="Agency FB" panose="020B0503020202020204" pitchFamily="34" charset="0"/>
              </a:rPr>
              <a:t> The ESSAY is the heaviest weighted and most important. </a:t>
            </a:r>
          </a:p>
          <a:p>
            <a:r>
              <a:rPr lang="en-US" sz="3600" b="1" dirty="0">
                <a:latin typeface="Agency FB" panose="020B0503020202020204" pitchFamily="34" charset="0"/>
              </a:rPr>
              <a:t> </a:t>
            </a:r>
            <a:r>
              <a:rPr lang="en-US" sz="3600" b="1" dirty="0" smtClean="0">
                <a:latin typeface="Agency FB" panose="020B0503020202020204" pitchFamily="34" charset="0"/>
              </a:rPr>
              <a:t>Plan out your essay FIRST! Take 10-15 minutes to just consider the prompt and think of ideas. Write a rough draft using a 4 paragraph outline. DON’T WRITE THE ESSAY ON THE ANSWER SHEET YET!</a:t>
            </a:r>
            <a:endParaRPr lang="en-US" sz="3200" b="1" dirty="0">
              <a:latin typeface="Agency FB" panose="020B0503020202020204" pitchFamily="34" charset="0"/>
            </a:endParaRPr>
          </a:p>
        </p:txBody>
      </p:sp>
    </p:spTree>
    <p:extLst>
      <p:ext uri="{BB962C8B-B14F-4D97-AF65-F5344CB8AC3E}">
        <p14:creationId xmlns:p14="http://schemas.microsoft.com/office/powerpoint/2010/main" val="334995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381000"/>
            <a:ext cx="7982158"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t>Taking the test…</a:t>
            </a:r>
            <a:endParaRPr lang="en-US" sz="4000" b="1" dirty="0"/>
          </a:p>
        </p:txBody>
      </p:sp>
      <p:sp>
        <p:nvSpPr>
          <p:cNvPr id="5" name="Content Placeholder 2"/>
          <p:cNvSpPr txBox="1">
            <a:spLocks/>
          </p:cNvSpPr>
          <p:nvPr/>
        </p:nvSpPr>
        <p:spPr>
          <a:xfrm>
            <a:off x="457200" y="1524000"/>
            <a:ext cx="7467600" cy="5105400"/>
          </a:xfrm>
          <a:prstGeom prst="rect">
            <a:avLst/>
          </a:prstGeom>
        </p:spPr>
        <p:txBody>
          <a:bodyPr vert="horz" lIns="91440" tIns="45720" rIns="91440" bIns="45720" rtlCol="0" anchor="t" anchorCtr="0">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sz="3200" b="1" dirty="0" smtClean="0">
                <a:latin typeface="Agency FB" panose="020B0503020202020204" pitchFamily="34" charset="0"/>
              </a:rPr>
              <a:t> After you have outlined your essay and composed a rough draft, turn to the READING SECTION. </a:t>
            </a:r>
          </a:p>
          <a:p>
            <a:r>
              <a:rPr lang="en-US" sz="3200" b="1" dirty="0">
                <a:latin typeface="Agency FB" panose="020B0503020202020204" pitchFamily="34" charset="0"/>
              </a:rPr>
              <a:t> </a:t>
            </a:r>
            <a:r>
              <a:rPr lang="en-US" sz="3200" b="1" dirty="0" smtClean="0">
                <a:latin typeface="Agency FB" panose="020B0503020202020204" pitchFamily="34" charset="0"/>
              </a:rPr>
              <a:t>Read all the selections and answer the 34 reading comprehension questions.</a:t>
            </a:r>
          </a:p>
          <a:p>
            <a:r>
              <a:rPr lang="en-US" sz="3200" b="1" dirty="0" smtClean="0">
                <a:latin typeface="Agency FB" panose="020B0503020202020204" pitchFamily="34" charset="0"/>
              </a:rPr>
              <a:t>We’ll discuss strategies for that section in a moment. </a:t>
            </a:r>
          </a:p>
        </p:txBody>
      </p:sp>
    </p:spTree>
    <p:extLst>
      <p:ext uri="{BB962C8B-B14F-4D97-AF65-F5344CB8AC3E}">
        <p14:creationId xmlns:p14="http://schemas.microsoft.com/office/powerpoint/2010/main" val="206116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381000"/>
            <a:ext cx="7982158"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t>Taking the test…</a:t>
            </a:r>
            <a:endParaRPr lang="en-US" sz="4000" b="1" dirty="0"/>
          </a:p>
        </p:txBody>
      </p:sp>
      <p:sp>
        <p:nvSpPr>
          <p:cNvPr id="5" name="Content Placeholder 2"/>
          <p:cNvSpPr txBox="1">
            <a:spLocks/>
          </p:cNvSpPr>
          <p:nvPr/>
        </p:nvSpPr>
        <p:spPr>
          <a:xfrm>
            <a:off x="457200" y="1524000"/>
            <a:ext cx="7467600" cy="5105400"/>
          </a:xfrm>
          <a:prstGeom prst="rect">
            <a:avLst/>
          </a:prstGeom>
        </p:spPr>
        <p:txBody>
          <a:bodyPr vert="horz" lIns="91440" tIns="45720" rIns="91440" bIns="45720" rtlCol="0" anchor="t" anchorCtr="0">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sz="3200" b="1" dirty="0" smtClean="0">
                <a:latin typeface="Agency FB" panose="020B0503020202020204" pitchFamily="34" charset="0"/>
              </a:rPr>
              <a:t> After you complete the reading section, go back and reread your essay with fresh eyes. Correct mistakes and make sure it flows well. Write your Final Draft on the answer document. </a:t>
            </a:r>
          </a:p>
          <a:p>
            <a:r>
              <a:rPr lang="en-US" sz="3200" b="1" dirty="0" smtClean="0">
                <a:latin typeface="Agency FB" panose="020B0503020202020204" pitchFamily="34" charset="0"/>
              </a:rPr>
              <a:t> Now, all writing and reading comprehension questions are DONE. Focus the rest of your time to answer the revising and editing multiple choice questions. This is the fastest portion of the test to take.</a:t>
            </a:r>
          </a:p>
          <a:p>
            <a:pPr marL="0" indent="0">
              <a:buNone/>
            </a:pPr>
            <a:endParaRPr lang="en-US" sz="3000" b="1" dirty="0">
              <a:latin typeface="Agency FB" panose="020B0503020202020204" pitchFamily="34" charset="0"/>
            </a:endParaRPr>
          </a:p>
        </p:txBody>
      </p:sp>
    </p:spTree>
    <p:extLst>
      <p:ext uri="{BB962C8B-B14F-4D97-AF65-F5344CB8AC3E}">
        <p14:creationId xmlns:p14="http://schemas.microsoft.com/office/powerpoint/2010/main" val="11907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5739</TotalTime>
  <Words>616</Words>
  <Application>Microsoft Office PowerPoint</Application>
  <PresentationFormat>On-screen Show (4:3)</PresentationFormat>
  <Paragraphs>47</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Agency FB</vt:lpstr>
      <vt:lpstr>Arial</vt:lpstr>
      <vt:lpstr>Calibri</vt:lpstr>
      <vt:lpstr>Calibri Light</vt:lpstr>
      <vt:lpstr>Century Gothic</vt:lpstr>
      <vt:lpstr>Trebuchet MS</vt:lpstr>
      <vt:lpstr>Wingdings 2</vt:lpstr>
      <vt:lpstr>Wingdings 3</vt:lpstr>
      <vt:lpstr>Ion</vt:lpstr>
      <vt:lpstr>Office Theme</vt:lpstr>
      <vt:lpstr>PowerPoint Presentation</vt:lpstr>
      <vt:lpstr>PowerPoint Presentation</vt:lpstr>
      <vt:lpstr>STAAR Testing Strategies</vt:lpstr>
      <vt:lpstr>PowerPoint Presentation</vt:lpstr>
      <vt:lpstr>BEFORE THE EXAM</vt:lpstr>
      <vt:lpstr>PowerPoint Presentation</vt:lpstr>
      <vt:lpstr>PowerPoint Presentation</vt:lpstr>
      <vt:lpstr>PowerPoint Presentation</vt:lpstr>
      <vt:lpstr>PowerPoint Presentation</vt:lpstr>
      <vt:lpstr>PowerPoint Presentation</vt:lpstr>
      <vt:lpstr>PowerPoint Presentation</vt:lpstr>
      <vt:lpstr>STAAR Video!</vt:lpstr>
    </vt:vector>
  </TitlesOfParts>
  <Company>PFISD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Gerhard</dc:creator>
  <cp:lastModifiedBy>Michael Gerhard</cp:lastModifiedBy>
  <cp:revision>35</cp:revision>
  <dcterms:created xsi:type="dcterms:W3CDTF">2015-12-03T15:48:41Z</dcterms:created>
  <dcterms:modified xsi:type="dcterms:W3CDTF">2017-03-30T19:53:38Z</dcterms:modified>
</cp:coreProperties>
</file>