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7" r:id="rId2"/>
    <p:sldId id="258" r:id="rId3"/>
    <p:sldId id="259" r:id="rId4"/>
    <p:sldId id="261" r:id="rId5"/>
    <p:sldId id="262" r:id="rId6"/>
    <p:sldId id="260" r:id="rId7"/>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p:scale>
          <a:sx n="80" d="100"/>
          <a:sy n="80" d="100"/>
        </p:scale>
        <p:origin x="29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6688" y="0"/>
            <a:ext cx="3041650" cy="466725"/>
          </a:xfrm>
          <a:prstGeom prst="rect">
            <a:avLst/>
          </a:prstGeom>
        </p:spPr>
        <p:txBody>
          <a:bodyPr vert="horz" lIns="91440" tIns="45720" rIns="91440" bIns="45720" rtlCol="0"/>
          <a:lstStyle>
            <a:lvl1pPr algn="r">
              <a:defRPr sz="1200"/>
            </a:lvl1pPr>
          </a:lstStyle>
          <a:p>
            <a:fld id="{C4FE8BD8-35EB-44F1-9FA8-880A610F3831}" type="datetimeFigureOut">
              <a:rPr lang="en-US" smtClean="0"/>
              <a:t>10/27/2016</a:t>
            </a:fld>
            <a:endParaRPr lang="en-US"/>
          </a:p>
        </p:txBody>
      </p:sp>
      <p:sp>
        <p:nvSpPr>
          <p:cNvPr id="4" name="Footer Placeholder 3"/>
          <p:cNvSpPr>
            <a:spLocks noGrp="1"/>
          </p:cNvSpPr>
          <p:nvPr>
            <p:ph type="ftr" sz="quarter" idx="2"/>
          </p:nvPr>
        </p:nvSpPr>
        <p:spPr>
          <a:xfrm>
            <a:off x="0" y="8839200"/>
            <a:ext cx="304165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6688" y="8839200"/>
            <a:ext cx="3041650" cy="466725"/>
          </a:xfrm>
          <a:prstGeom prst="rect">
            <a:avLst/>
          </a:prstGeom>
        </p:spPr>
        <p:txBody>
          <a:bodyPr vert="horz" lIns="91440" tIns="45720" rIns="91440" bIns="45720" rtlCol="0" anchor="b"/>
          <a:lstStyle>
            <a:lvl1pPr algn="r">
              <a:defRPr sz="1200"/>
            </a:lvl1pPr>
          </a:lstStyle>
          <a:p>
            <a:fld id="{EE33F93D-AF14-4DC3-80A2-B9E4953F03AC}" type="slidenum">
              <a:rPr lang="en-US" smtClean="0"/>
              <a:t>‹#›</a:t>
            </a:fld>
            <a:endParaRPr lang="en-US"/>
          </a:p>
        </p:txBody>
      </p:sp>
    </p:spTree>
    <p:extLst>
      <p:ext uri="{BB962C8B-B14F-4D97-AF65-F5344CB8AC3E}">
        <p14:creationId xmlns:p14="http://schemas.microsoft.com/office/powerpoint/2010/main" val="11671215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4CD693-936F-440A-912C-D1DF1C67CD74}"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C78E5-7F37-4095-AC49-A574E50FF980}" type="slidenum">
              <a:rPr lang="en-US" smtClean="0"/>
              <a:t>‹#›</a:t>
            </a:fld>
            <a:endParaRPr lang="en-US"/>
          </a:p>
        </p:txBody>
      </p:sp>
    </p:spTree>
    <p:extLst>
      <p:ext uri="{BB962C8B-B14F-4D97-AF65-F5344CB8AC3E}">
        <p14:creationId xmlns:p14="http://schemas.microsoft.com/office/powerpoint/2010/main" val="3097225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4CD693-936F-440A-912C-D1DF1C67CD74}"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C78E5-7F37-4095-AC49-A574E50FF980}" type="slidenum">
              <a:rPr lang="en-US" smtClean="0"/>
              <a:t>‹#›</a:t>
            </a:fld>
            <a:endParaRPr lang="en-US"/>
          </a:p>
        </p:txBody>
      </p:sp>
    </p:spTree>
    <p:extLst>
      <p:ext uri="{BB962C8B-B14F-4D97-AF65-F5344CB8AC3E}">
        <p14:creationId xmlns:p14="http://schemas.microsoft.com/office/powerpoint/2010/main" val="2267194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4CD693-936F-440A-912C-D1DF1C67CD74}"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C78E5-7F37-4095-AC49-A574E50FF980}" type="slidenum">
              <a:rPr lang="en-US" smtClean="0"/>
              <a:t>‹#›</a:t>
            </a:fld>
            <a:endParaRPr lang="en-US"/>
          </a:p>
        </p:txBody>
      </p:sp>
    </p:spTree>
    <p:extLst>
      <p:ext uri="{BB962C8B-B14F-4D97-AF65-F5344CB8AC3E}">
        <p14:creationId xmlns:p14="http://schemas.microsoft.com/office/powerpoint/2010/main" val="299997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4CD693-936F-440A-912C-D1DF1C67CD74}"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C78E5-7F37-4095-AC49-A574E50FF980}" type="slidenum">
              <a:rPr lang="en-US" smtClean="0"/>
              <a:t>‹#›</a:t>
            </a:fld>
            <a:endParaRPr lang="en-US"/>
          </a:p>
        </p:txBody>
      </p:sp>
    </p:spTree>
    <p:extLst>
      <p:ext uri="{BB962C8B-B14F-4D97-AF65-F5344CB8AC3E}">
        <p14:creationId xmlns:p14="http://schemas.microsoft.com/office/powerpoint/2010/main" val="1416354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4CD693-936F-440A-912C-D1DF1C67CD74}"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C78E5-7F37-4095-AC49-A574E50FF980}" type="slidenum">
              <a:rPr lang="en-US" smtClean="0"/>
              <a:t>‹#›</a:t>
            </a:fld>
            <a:endParaRPr lang="en-US"/>
          </a:p>
        </p:txBody>
      </p:sp>
    </p:spTree>
    <p:extLst>
      <p:ext uri="{BB962C8B-B14F-4D97-AF65-F5344CB8AC3E}">
        <p14:creationId xmlns:p14="http://schemas.microsoft.com/office/powerpoint/2010/main" val="1758011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4CD693-936F-440A-912C-D1DF1C67CD74}"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C78E5-7F37-4095-AC49-A574E50FF980}" type="slidenum">
              <a:rPr lang="en-US" smtClean="0"/>
              <a:t>‹#›</a:t>
            </a:fld>
            <a:endParaRPr lang="en-US"/>
          </a:p>
        </p:txBody>
      </p:sp>
    </p:spTree>
    <p:extLst>
      <p:ext uri="{BB962C8B-B14F-4D97-AF65-F5344CB8AC3E}">
        <p14:creationId xmlns:p14="http://schemas.microsoft.com/office/powerpoint/2010/main" val="1915902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4CD693-936F-440A-912C-D1DF1C67CD74}" type="datetimeFigureOut">
              <a:rPr lang="en-US" smtClean="0"/>
              <a:t>10/27/2016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C78E5-7F37-4095-AC49-A574E50FF980}" type="slidenum">
              <a:rPr lang="en-US" smtClean="0"/>
              <a:t>‹#›</a:t>
            </a:fld>
            <a:endParaRPr lang="en-US"/>
          </a:p>
        </p:txBody>
      </p:sp>
    </p:spTree>
    <p:extLst>
      <p:ext uri="{BB962C8B-B14F-4D97-AF65-F5344CB8AC3E}">
        <p14:creationId xmlns:p14="http://schemas.microsoft.com/office/powerpoint/2010/main" val="115593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4CD693-936F-440A-912C-D1DF1C67CD74}" type="datetimeFigureOut">
              <a:rPr lang="en-US" smtClean="0"/>
              <a:t>10/27/2016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0C78E5-7F37-4095-AC49-A574E50FF980}" type="slidenum">
              <a:rPr lang="en-US" smtClean="0"/>
              <a:t>‹#›</a:t>
            </a:fld>
            <a:endParaRPr lang="en-US"/>
          </a:p>
        </p:txBody>
      </p:sp>
    </p:spTree>
    <p:extLst>
      <p:ext uri="{BB962C8B-B14F-4D97-AF65-F5344CB8AC3E}">
        <p14:creationId xmlns:p14="http://schemas.microsoft.com/office/powerpoint/2010/main" val="937512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4CD693-936F-440A-912C-D1DF1C67CD74}" type="datetimeFigureOut">
              <a:rPr lang="en-US" smtClean="0"/>
              <a:t>10/27/2016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C78E5-7F37-4095-AC49-A574E50FF980}" type="slidenum">
              <a:rPr lang="en-US" smtClean="0"/>
              <a:t>‹#›</a:t>
            </a:fld>
            <a:endParaRPr lang="en-US"/>
          </a:p>
        </p:txBody>
      </p:sp>
    </p:spTree>
    <p:extLst>
      <p:ext uri="{BB962C8B-B14F-4D97-AF65-F5344CB8AC3E}">
        <p14:creationId xmlns:p14="http://schemas.microsoft.com/office/powerpoint/2010/main" val="1563095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4CD693-936F-440A-912C-D1DF1C67CD74}"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C78E5-7F37-4095-AC49-A574E50FF980}" type="slidenum">
              <a:rPr lang="en-US" smtClean="0"/>
              <a:t>‹#›</a:t>
            </a:fld>
            <a:endParaRPr lang="en-US"/>
          </a:p>
        </p:txBody>
      </p:sp>
    </p:spTree>
    <p:extLst>
      <p:ext uri="{BB962C8B-B14F-4D97-AF65-F5344CB8AC3E}">
        <p14:creationId xmlns:p14="http://schemas.microsoft.com/office/powerpoint/2010/main" val="2995971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4CD693-936F-440A-912C-D1DF1C67CD74}"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C78E5-7F37-4095-AC49-A574E50FF980}" type="slidenum">
              <a:rPr lang="en-US" smtClean="0"/>
              <a:t>‹#›</a:t>
            </a:fld>
            <a:endParaRPr lang="en-US"/>
          </a:p>
        </p:txBody>
      </p:sp>
    </p:spTree>
    <p:extLst>
      <p:ext uri="{BB962C8B-B14F-4D97-AF65-F5344CB8AC3E}">
        <p14:creationId xmlns:p14="http://schemas.microsoft.com/office/powerpoint/2010/main" val="3825705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CD693-936F-440A-912C-D1DF1C67CD74}" type="datetimeFigureOut">
              <a:rPr lang="en-US" smtClean="0"/>
              <a:t>10/27/2016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C78E5-7F37-4095-AC49-A574E50FF980}" type="slidenum">
              <a:rPr lang="en-US" smtClean="0"/>
              <a:t>‹#›</a:t>
            </a:fld>
            <a:endParaRPr lang="en-US"/>
          </a:p>
        </p:txBody>
      </p:sp>
    </p:spTree>
    <p:extLst>
      <p:ext uri="{BB962C8B-B14F-4D97-AF65-F5344CB8AC3E}">
        <p14:creationId xmlns:p14="http://schemas.microsoft.com/office/powerpoint/2010/main" val="2048172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4813" y="1817316"/>
            <a:ext cx="3772828" cy="1754326"/>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Welcome!</a:t>
            </a:r>
          </a:p>
          <a:p>
            <a:pPr algn="ctr"/>
            <a:r>
              <a:rPr lang="en-US" sz="54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Warm Up #9</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5" name="TextBox 4"/>
          <p:cNvSpPr txBox="1"/>
          <p:nvPr/>
        </p:nvSpPr>
        <p:spPr>
          <a:xfrm>
            <a:off x="171450" y="3571875"/>
            <a:ext cx="11358563" cy="646331"/>
          </a:xfrm>
          <a:prstGeom prst="rect">
            <a:avLst/>
          </a:prstGeom>
          <a:noFill/>
        </p:spPr>
        <p:txBody>
          <a:bodyPr wrap="square" rtlCol="0">
            <a:spAutoFit/>
          </a:bodyPr>
          <a:lstStyle/>
          <a:p>
            <a:r>
              <a:rPr lang="en-US" dirty="0" smtClean="0">
                <a:solidFill>
                  <a:srgbClr val="FFFF00"/>
                </a:solidFill>
              </a:rPr>
              <a:t>For Warm Up #9, copy the below modified THEME STATEMENT.</a:t>
            </a:r>
          </a:p>
          <a:p>
            <a:endParaRPr lang="en-US" dirty="0">
              <a:solidFill>
                <a:srgbClr val="FFFF00"/>
              </a:solidFill>
            </a:endParaRPr>
          </a:p>
        </p:txBody>
      </p:sp>
      <p:sp>
        <p:nvSpPr>
          <p:cNvPr id="6" name="TextBox 5"/>
          <p:cNvSpPr txBox="1"/>
          <p:nvPr/>
        </p:nvSpPr>
        <p:spPr>
          <a:xfrm>
            <a:off x="171450" y="3895040"/>
            <a:ext cx="11801475" cy="923330"/>
          </a:xfrm>
          <a:prstGeom prst="rect">
            <a:avLst/>
          </a:prstGeom>
          <a:solidFill>
            <a:schemeClr val="bg1"/>
          </a:solidFill>
        </p:spPr>
        <p:txBody>
          <a:bodyPr wrap="square" rtlCol="0">
            <a:spAutoFit/>
          </a:bodyPr>
          <a:lstStyle/>
          <a:p>
            <a:r>
              <a:rPr lang="en-US" dirty="0" smtClean="0"/>
              <a:t>Modified Theme Statement:</a:t>
            </a:r>
          </a:p>
          <a:p>
            <a:r>
              <a:rPr lang="en-US" dirty="0" smtClean="0">
                <a:solidFill>
                  <a:srgbClr val="00B050"/>
                </a:solidFill>
              </a:rPr>
              <a:t>Title</a:t>
            </a:r>
            <a:r>
              <a:rPr lang="en-US" dirty="0" smtClean="0"/>
              <a:t>  +  </a:t>
            </a:r>
            <a:r>
              <a:rPr lang="en-US" dirty="0" smtClean="0">
                <a:solidFill>
                  <a:srgbClr val="00B0F0"/>
                </a:solidFill>
              </a:rPr>
              <a:t>Genre</a:t>
            </a:r>
            <a:r>
              <a:rPr lang="en-US" dirty="0" smtClean="0"/>
              <a:t>  +  </a:t>
            </a:r>
            <a:r>
              <a:rPr lang="en-US" dirty="0" smtClean="0">
                <a:solidFill>
                  <a:srgbClr val="7030A0"/>
                </a:solidFill>
              </a:rPr>
              <a:t>Author’s Name</a:t>
            </a:r>
            <a:r>
              <a:rPr lang="en-US" dirty="0" smtClean="0"/>
              <a:t>  +  </a:t>
            </a:r>
            <a:r>
              <a:rPr lang="en-US" i="1" dirty="0" smtClean="0"/>
              <a:t>Analysis Verb (from list)  </a:t>
            </a:r>
            <a:r>
              <a:rPr lang="en-US" dirty="0" smtClean="0"/>
              <a:t>+ </a:t>
            </a:r>
            <a:r>
              <a:rPr lang="en-US" b="1" u="sng" dirty="0" smtClean="0">
                <a:solidFill>
                  <a:srgbClr val="FF0000"/>
                </a:solidFill>
              </a:rPr>
              <a:t>,(through the use of [device]), </a:t>
            </a:r>
            <a:r>
              <a:rPr lang="en-US" dirty="0" smtClean="0"/>
              <a:t>+ Subject (</a:t>
            </a:r>
            <a:r>
              <a:rPr lang="en-US" sz="1200" dirty="0" smtClean="0"/>
              <a:t>what should the reader learn</a:t>
            </a:r>
            <a:r>
              <a:rPr lang="en-US" sz="1600" dirty="0" smtClean="0"/>
              <a:t>)</a:t>
            </a:r>
            <a:endParaRPr lang="en-US" dirty="0" smtClean="0"/>
          </a:p>
          <a:p>
            <a:endParaRPr lang="en-US" dirty="0"/>
          </a:p>
        </p:txBody>
      </p:sp>
      <p:sp>
        <p:nvSpPr>
          <p:cNvPr id="7" name="TextBox 6"/>
          <p:cNvSpPr txBox="1"/>
          <p:nvPr/>
        </p:nvSpPr>
        <p:spPr>
          <a:xfrm>
            <a:off x="171450" y="5018990"/>
            <a:ext cx="11915775" cy="1477328"/>
          </a:xfrm>
          <a:prstGeom prst="rect">
            <a:avLst/>
          </a:prstGeom>
          <a:solidFill>
            <a:schemeClr val="bg1"/>
          </a:solidFill>
        </p:spPr>
        <p:txBody>
          <a:bodyPr wrap="square" rtlCol="0">
            <a:spAutoFit/>
          </a:bodyPr>
          <a:lstStyle/>
          <a:p>
            <a:r>
              <a:rPr lang="en-US" dirty="0" smtClean="0"/>
              <a:t>Copy this example:</a:t>
            </a:r>
          </a:p>
          <a:p>
            <a:r>
              <a:rPr lang="en-US" dirty="0" smtClean="0">
                <a:solidFill>
                  <a:srgbClr val="00B050"/>
                </a:solidFill>
              </a:rPr>
              <a:t>“Sunday Candy,” </a:t>
            </a:r>
            <a:r>
              <a:rPr lang="en-US" dirty="0" smtClean="0">
                <a:solidFill>
                  <a:srgbClr val="00B0F0"/>
                </a:solidFill>
              </a:rPr>
              <a:t>a song </a:t>
            </a:r>
            <a:r>
              <a:rPr lang="en-US" dirty="0" smtClean="0">
                <a:solidFill>
                  <a:srgbClr val="7030A0"/>
                </a:solidFill>
              </a:rPr>
              <a:t>by Chance the Rapper </a:t>
            </a:r>
            <a:r>
              <a:rPr lang="en-US" i="1" dirty="0" smtClean="0"/>
              <a:t>argues</a:t>
            </a:r>
            <a:r>
              <a:rPr lang="en-US" dirty="0" smtClean="0">
                <a:solidFill>
                  <a:srgbClr val="FF0000"/>
                </a:solidFill>
              </a:rPr>
              <a:t>, </a:t>
            </a:r>
            <a:r>
              <a:rPr lang="en-US" b="1" u="sng" dirty="0" smtClean="0">
                <a:solidFill>
                  <a:srgbClr val="FF0000"/>
                </a:solidFill>
              </a:rPr>
              <a:t>through the use of figurative language</a:t>
            </a:r>
            <a:r>
              <a:rPr lang="en-US" dirty="0" smtClean="0">
                <a:solidFill>
                  <a:srgbClr val="FF0000"/>
                </a:solidFill>
              </a:rPr>
              <a:t>,</a:t>
            </a:r>
            <a:r>
              <a:rPr lang="en-US" dirty="0" smtClean="0"/>
              <a:t> that love comes in many forms. </a:t>
            </a:r>
            <a:r>
              <a:rPr lang="en-US" dirty="0" smtClean="0">
                <a:solidFill>
                  <a:srgbClr val="FF0000"/>
                </a:solidFill>
              </a:rPr>
              <a:t> </a:t>
            </a:r>
          </a:p>
          <a:p>
            <a:endParaRPr lang="en-US" dirty="0" smtClean="0"/>
          </a:p>
          <a:p>
            <a:r>
              <a:rPr lang="en-US" dirty="0" smtClean="0"/>
              <a:t>Now, create your own by choosing one of your slides, either imagery or fig. lang., and create a theme statement for your song. You may use this on your Slide 3. </a:t>
            </a:r>
            <a:endParaRPr lang="en-US" dirty="0"/>
          </a:p>
        </p:txBody>
      </p:sp>
      <p:sp>
        <p:nvSpPr>
          <p:cNvPr id="8" name="TextBox 7"/>
          <p:cNvSpPr txBox="1"/>
          <p:nvPr/>
        </p:nvSpPr>
        <p:spPr>
          <a:xfrm>
            <a:off x="7200899" y="3349020"/>
            <a:ext cx="2314575" cy="646331"/>
          </a:xfrm>
          <a:prstGeom prst="rect">
            <a:avLst/>
          </a:prstGeom>
          <a:solidFill>
            <a:schemeClr val="bg1"/>
          </a:solidFill>
        </p:spPr>
        <p:txBody>
          <a:bodyPr wrap="square" rtlCol="0">
            <a:spAutoFit/>
          </a:bodyPr>
          <a:lstStyle/>
          <a:p>
            <a:pPr algn="ctr"/>
            <a:r>
              <a:rPr lang="en-US" dirty="0">
                <a:solidFill>
                  <a:srgbClr val="FF0000"/>
                </a:solidFill>
              </a:rPr>
              <a:t>f</a:t>
            </a:r>
            <a:r>
              <a:rPr lang="en-US" dirty="0" smtClean="0">
                <a:solidFill>
                  <a:srgbClr val="FF0000"/>
                </a:solidFill>
              </a:rPr>
              <a:t>igurative language</a:t>
            </a:r>
          </a:p>
          <a:p>
            <a:pPr algn="ctr"/>
            <a:r>
              <a:rPr lang="en-US" dirty="0" smtClean="0">
                <a:solidFill>
                  <a:srgbClr val="FF0000"/>
                </a:solidFill>
              </a:rPr>
              <a:t>imagery</a:t>
            </a:r>
            <a:endParaRPr lang="en-US" dirty="0">
              <a:solidFill>
                <a:srgbClr val="FF0000"/>
              </a:solidFill>
            </a:endParaRPr>
          </a:p>
        </p:txBody>
      </p:sp>
      <p:cxnSp>
        <p:nvCxnSpPr>
          <p:cNvPr id="10" name="Straight Arrow Connector 9"/>
          <p:cNvCxnSpPr/>
          <p:nvPr/>
        </p:nvCxnSpPr>
        <p:spPr>
          <a:xfrm>
            <a:off x="7329488" y="3471565"/>
            <a:ext cx="871537" cy="723558"/>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8636793" y="3571875"/>
            <a:ext cx="650082" cy="623248"/>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5577005" y="740614"/>
            <a:ext cx="5248040" cy="2585323"/>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Now, create a </a:t>
            </a:r>
          </a:p>
          <a:p>
            <a:pPr algn="ctr"/>
            <a:r>
              <a:rPr lang="en-US" sz="5400" b="1" dirty="0" smtClean="0">
                <a:ln w="22225">
                  <a:solidFill>
                    <a:schemeClr val="accent2"/>
                  </a:solidFill>
                  <a:prstDash val="solid"/>
                </a:ln>
                <a:solidFill>
                  <a:schemeClr val="accent2">
                    <a:lumMod val="40000"/>
                    <a:lumOff val="60000"/>
                  </a:schemeClr>
                </a:solidFill>
              </a:rPr>
              <a:t>Modified</a:t>
            </a:r>
          </a:p>
          <a:p>
            <a:pPr algn="ctr"/>
            <a:r>
              <a:rPr lang="en-US" sz="5400" b="1" cap="none" spc="0" dirty="0" smtClean="0">
                <a:ln w="22225">
                  <a:solidFill>
                    <a:schemeClr val="accent2"/>
                  </a:solidFill>
                  <a:prstDash val="solid"/>
                </a:ln>
                <a:solidFill>
                  <a:schemeClr val="accent2">
                    <a:lumMod val="40000"/>
                    <a:lumOff val="60000"/>
                  </a:schemeClr>
                </a:solidFill>
                <a:effectLst/>
              </a:rPr>
              <a:t>Theme statement</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2" name="Rectangle 1"/>
          <p:cNvSpPr/>
          <p:nvPr/>
        </p:nvSpPr>
        <p:spPr>
          <a:xfrm>
            <a:off x="171450" y="-97645"/>
            <a:ext cx="8959697" cy="923330"/>
          </a:xfrm>
          <a:prstGeom prst="rect">
            <a:avLst/>
          </a:prstGeom>
          <a:noFill/>
        </p:spPr>
        <p:txBody>
          <a:bodyPr wrap="none" lIns="91440" tIns="45720" rIns="91440" bIns="45720">
            <a:spAutoFit/>
          </a:bodyPr>
          <a:lstStyle/>
          <a:p>
            <a:pPr algn="ctr"/>
            <a:r>
              <a:rPr lang="en-US" sz="5400" b="1" cap="none" spc="50" dirty="0" smtClean="0">
                <a:ln w="0"/>
                <a:solidFill>
                  <a:schemeClr val="bg2"/>
                </a:solidFill>
                <a:effectLst>
                  <a:innerShdw blurRad="63500" dist="50800" dir="13500000">
                    <a:srgbClr val="000000">
                      <a:alpha val="50000"/>
                    </a:srgbClr>
                  </a:innerShdw>
                </a:effectLst>
              </a:rPr>
              <a:t>Get out your Project Outlines</a:t>
            </a:r>
            <a:endParaRPr lang="en-US" sz="5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216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1000" fill="hold"/>
                                        <p:tgtEl>
                                          <p:spTgt spid="15"/>
                                        </p:tgtEl>
                                        <p:attrNameLst>
                                          <p:attrName>ppt_w</p:attrName>
                                        </p:attrNameLst>
                                      </p:cBhvr>
                                      <p:tavLst>
                                        <p:tav tm="0">
                                          <p:val>
                                            <p:fltVal val="0"/>
                                          </p:val>
                                        </p:tav>
                                        <p:tav tm="100000">
                                          <p:val>
                                            <p:strVal val="#ppt_w"/>
                                          </p:val>
                                        </p:tav>
                                      </p:tavLst>
                                    </p:anim>
                                    <p:anim calcmode="lin" valueType="num">
                                      <p:cBhvr>
                                        <p:cTn id="14" dur="1000" fill="hold"/>
                                        <p:tgtEl>
                                          <p:spTgt spid="15"/>
                                        </p:tgtEl>
                                        <p:attrNameLst>
                                          <p:attrName>ppt_h</p:attrName>
                                        </p:attrNameLst>
                                      </p:cBhvr>
                                      <p:tavLst>
                                        <p:tav tm="0">
                                          <p:val>
                                            <p:fltVal val="0"/>
                                          </p:val>
                                        </p:tav>
                                        <p:tav tm="100000">
                                          <p:val>
                                            <p:strVal val="#ppt_h"/>
                                          </p:val>
                                        </p:tav>
                                      </p:tavLst>
                                    </p:anim>
                                    <p:anim calcmode="lin" valueType="num">
                                      <p:cBhvr>
                                        <p:cTn id="15" dur="1000" fill="hold"/>
                                        <p:tgtEl>
                                          <p:spTgt spid="15"/>
                                        </p:tgtEl>
                                        <p:attrNameLst>
                                          <p:attrName>style.rotation</p:attrName>
                                        </p:attrNameLst>
                                      </p:cBhvr>
                                      <p:tavLst>
                                        <p:tav tm="0">
                                          <p:val>
                                            <p:fltVal val="90"/>
                                          </p:val>
                                        </p:tav>
                                        <p:tav tm="100000">
                                          <p:val>
                                            <p:fltVal val="0"/>
                                          </p:val>
                                        </p:tav>
                                      </p:tavLst>
                                    </p:anim>
                                    <p:animEffect transition="in" filter="fade">
                                      <p:cBhvr>
                                        <p:cTn id="1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925" y="1075641"/>
            <a:ext cx="11915775" cy="3416320"/>
          </a:xfrm>
          <a:prstGeom prst="rect">
            <a:avLst/>
          </a:prstGeom>
          <a:solidFill>
            <a:schemeClr val="bg1"/>
          </a:solidFill>
        </p:spPr>
        <p:txBody>
          <a:bodyPr wrap="square" rtlCol="0">
            <a:spAutoFit/>
          </a:bodyPr>
          <a:lstStyle/>
          <a:p>
            <a:r>
              <a:rPr lang="en-US" dirty="0" smtClean="0"/>
              <a:t>Create your own Short Answer Response (SAR) question by copying the Question Stem:</a:t>
            </a:r>
          </a:p>
          <a:p>
            <a:endParaRPr lang="en-US" dirty="0" smtClean="0"/>
          </a:p>
          <a:p>
            <a:r>
              <a:rPr lang="en-US" dirty="0" smtClean="0"/>
              <a:t>			        </a:t>
            </a:r>
            <a:r>
              <a:rPr lang="en-US" b="1" dirty="0" smtClean="0"/>
              <a:t>Add your</a:t>
            </a:r>
            <a:r>
              <a:rPr lang="en-US" dirty="0" smtClean="0"/>
              <a:t>	        </a:t>
            </a:r>
            <a:r>
              <a:rPr lang="en-US" b="1" dirty="0" smtClean="0"/>
              <a:t>whichever you chose for your Theme Statement</a:t>
            </a:r>
            <a:endParaRPr lang="en-US" b="1" dirty="0"/>
          </a:p>
          <a:p>
            <a:pPr algn="ctr"/>
            <a:r>
              <a:rPr lang="en-US" dirty="0" smtClean="0"/>
              <a:t>How does (</a:t>
            </a:r>
            <a:r>
              <a:rPr lang="en-US" b="1" i="1" dirty="0" smtClean="0"/>
              <a:t>Artist’s Name</a:t>
            </a:r>
            <a:r>
              <a:rPr lang="en-US" b="1" dirty="0" smtClean="0"/>
              <a:t>) </a:t>
            </a:r>
            <a:r>
              <a:rPr lang="en-US" dirty="0" smtClean="0"/>
              <a:t>use (</a:t>
            </a:r>
            <a:r>
              <a:rPr lang="en-US" i="1" dirty="0" smtClean="0"/>
              <a:t>figurative language/imagery</a:t>
            </a:r>
            <a:r>
              <a:rPr lang="en-US" dirty="0" smtClean="0"/>
              <a:t>) to convey the central idea?</a:t>
            </a:r>
          </a:p>
          <a:p>
            <a:endParaRPr lang="en-US" dirty="0"/>
          </a:p>
          <a:p>
            <a:r>
              <a:rPr lang="en-US" dirty="0" smtClean="0"/>
              <a:t>Take the artist’s name and device from your theme statement:</a:t>
            </a:r>
          </a:p>
          <a:p>
            <a:endParaRPr lang="en-US" dirty="0" smtClean="0"/>
          </a:p>
          <a:p>
            <a:r>
              <a:rPr lang="en-US" dirty="0" smtClean="0">
                <a:solidFill>
                  <a:srgbClr val="00B050"/>
                </a:solidFill>
              </a:rPr>
              <a:t>“Sunday Candy,” </a:t>
            </a:r>
            <a:r>
              <a:rPr lang="en-US" dirty="0" smtClean="0">
                <a:solidFill>
                  <a:srgbClr val="00B0F0"/>
                </a:solidFill>
              </a:rPr>
              <a:t>a song </a:t>
            </a:r>
            <a:r>
              <a:rPr lang="en-US" dirty="0" smtClean="0">
                <a:solidFill>
                  <a:srgbClr val="7030A0"/>
                </a:solidFill>
              </a:rPr>
              <a:t>by Chance the Rapper </a:t>
            </a:r>
            <a:r>
              <a:rPr lang="en-US" i="1" dirty="0" smtClean="0"/>
              <a:t>argues</a:t>
            </a:r>
            <a:r>
              <a:rPr lang="en-US" dirty="0" smtClean="0">
                <a:solidFill>
                  <a:srgbClr val="FF0000"/>
                </a:solidFill>
              </a:rPr>
              <a:t>, </a:t>
            </a:r>
            <a:r>
              <a:rPr lang="en-US" b="1" u="sng" dirty="0" smtClean="0">
                <a:solidFill>
                  <a:srgbClr val="FF0000"/>
                </a:solidFill>
              </a:rPr>
              <a:t>through the use of figurative language</a:t>
            </a:r>
            <a:r>
              <a:rPr lang="en-US" dirty="0" smtClean="0">
                <a:solidFill>
                  <a:srgbClr val="FF0000"/>
                </a:solidFill>
              </a:rPr>
              <a:t>,</a:t>
            </a:r>
            <a:r>
              <a:rPr lang="en-US" dirty="0" smtClean="0"/>
              <a:t> that love comes in many forms. </a:t>
            </a:r>
            <a:r>
              <a:rPr lang="en-US" dirty="0" smtClean="0">
                <a:solidFill>
                  <a:srgbClr val="FF0000"/>
                </a:solidFill>
              </a:rPr>
              <a:t> </a:t>
            </a:r>
          </a:p>
          <a:p>
            <a:endParaRPr lang="en-US" dirty="0" smtClean="0"/>
          </a:p>
          <a:p>
            <a:r>
              <a:rPr lang="en-US" dirty="0" smtClean="0"/>
              <a:t>Insert it into your question stem:</a:t>
            </a:r>
          </a:p>
          <a:p>
            <a:endParaRPr lang="en-US" dirty="0"/>
          </a:p>
          <a:p>
            <a:pPr algn="ctr"/>
            <a:r>
              <a:rPr lang="en-US" dirty="0" smtClean="0"/>
              <a:t>How does </a:t>
            </a:r>
            <a:r>
              <a:rPr lang="en-US" dirty="0" smtClean="0">
                <a:solidFill>
                  <a:srgbClr val="7030A0"/>
                </a:solidFill>
              </a:rPr>
              <a:t>Chance the Rapper </a:t>
            </a:r>
            <a:r>
              <a:rPr lang="en-US" dirty="0" smtClean="0"/>
              <a:t>use </a:t>
            </a:r>
            <a:r>
              <a:rPr lang="en-US" b="1" u="sng" dirty="0" smtClean="0">
                <a:solidFill>
                  <a:srgbClr val="FF0000"/>
                </a:solidFill>
              </a:rPr>
              <a:t>figurative language </a:t>
            </a:r>
            <a:r>
              <a:rPr lang="en-US" dirty="0" smtClean="0"/>
              <a:t>to convey the central idea? </a:t>
            </a:r>
            <a:endParaRPr lang="en-US" dirty="0"/>
          </a:p>
        </p:txBody>
      </p:sp>
      <p:cxnSp>
        <p:nvCxnSpPr>
          <p:cNvPr id="6" name="Straight Arrow Connector 5"/>
          <p:cNvCxnSpPr/>
          <p:nvPr/>
        </p:nvCxnSpPr>
        <p:spPr>
          <a:xfrm>
            <a:off x="3829051" y="3295651"/>
            <a:ext cx="371475" cy="785812"/>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6681789" y="3295651"/>
            <a:ext cx="761998" cy="78581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3564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300413" y="1414463"/>
            <a:ext cx="4872037" cy="45148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407695" y="1618595"/>
            <a:ext cx="3986212" cy="1815882"/>
          </a:xfrm>
          <a:prstGeom prst="rect">
            <a:avLst/>
          </a:prstGeom>
          <a:noFill/>
        </p:spPr>
        <p:txBody>
          <a:bodyPr wrap="square" rtlCol="0">
            <a:spAutoFit/>
          </a:bodyPr>
          <a:lstStyle/>
          <a:p>
            <a:endParaRPr lang="en-US" sz="2800" dirty="0" smtClean="0"/>
          </a:p>
          <a:p>
            <a:r>
              <a:rPr lang="en-US" sz="2800" dirty="0" smtClean="0"/>
              <a:t>What’s your idea?</a:t>
            </a:r>
          </a:p>
          <a:p>
            <a:endParaRPr lang="en-US" sz="2800" dirty="0"/>
          </a:p>
          <a:p>
            <a:endParaRPr lang="en-US" sz="2800" dirty="0"/>
          </a:p>
        </p:txBody>
      </p:sp>
      <p:sp>
        <p:nvSpPr>
          <p:cNvPr id="5" name="TextBox 4"/>
          <p:cNvSpPr txBox="1"/>
          <p:nvPr/>
        </p:nvSpPr>
        <p:spPr>
          <a:xfrm>
            <a:off x="3743325" y="2333060"/>
            <a:ext cx="3986212" cy="2677656"/>
          </a:xfrm>
          <a:prstGeom prst="rect">
            <a:avLst/>
          </a:prstGeom>
          <a:noFill/>
        </p:spPr>
        <p:txBody>
          <a:bodyPr wrap="square" rtlCol="0">
            <a:spAutoFit/>
          </a:bodyPr>
          <a:lstStyle/>
          <a:p>
            <a:pPr algn="ctr"/>
            <a:endParaRPr lang="en-US" sz="2400" dirty="0" smtClean="0"/>
          </a:p>
          <a:p>
            <a:pPr algn="ctr"/>
            <a:r>
              <a:rPr lang="en-US" sz="2400" dirty="0" smtClean="0">
                <a:solidFill>
                  <a:srgbClr val="00B050"/>
                </a:solidFill>
              </a:rPr>
              <a:t>“Sunday Candy,” </a:t>
            </a:r>
            <a:r>
              <a:rPr lang="en-US" sz="2400" dirty="0" smtClean="0">
                <a:solidFill>
                  <a:srgbClr val="00B0F0"/>
                </a:solidFill>
              </a:rPr>
              <a:t>a song </a:t>
            </a:r>
            <a:r>
              <a:rPr lang="en-US" sz="2400" dirty="0" smtClean="0">
                <a:solidFill>
                  <a:srgbClr val="7030A0"/>
                </a:solidFill>
              </a:rPr>
              <a:t>by Chance the Rapper </a:t>
            </a:r>
            <a:r>
              <a:rPr lang="en-US" sz="2400" i="1" dirty="0" smtClean="0"/>
              <a:t>argues</a:t>
            </a:r>
            <a:r>
              <a:rPr lang="en-US" sz="2400" dirty="0" smtClean="0">
                <a:solidFill>
                  <a:srgbClr val="FF0000"/>
                </a:solidFill>
              </a:rPr>
              <a:t>, </a:t>
            </a:r>
            <a:r>
              <a:rPr lang="en-US" sz="2400" b="1" u="sng" dirty="0" smtClean="0">
                <a:solidFill>
                  <a:srgbClr val="FF0000"/>
                </a:solidFill>
              </a:rPr>
              <a:t>through the use of figurative language</a:t>
            </a:r>
            <a:r>
              <a:rPr lang="en-US" sz="2400" dirty="0" smtClean="0">
                <a:solidFill>
                  <a:srgbClr val="FF0000"/>
                </a:solidFill>
              </a:rPr>
              <a:t>,</a:t>
            </a:r>
            <a:r>
              <a:rPr lang="en-US" sz="2400" dirty="0" smtClean="0"/>
              <a:t> that love comes in many forms.</a:t>
            </a:r>
            <a:endParaRPr lang="en-US" sz="2400" dirty="0"/>
          </a:p>
          <a:p>
            <a:pPr algn="ctr"/>
            <a:endParaRPr lang="en-US" sz="2400" dirty="0"/>
          </a:p>
        </p:txBody>
      </p:sp>
      <p:sp>
        <p:nvSpPr>
          <p:cNvPr id="7" name="Rectangle 6"/>
          <p:cNvSpPr/>
          <p:nvPr/>
        </p:nvSpPr>
        <p:spPr>
          <a:xfrm rot="18816934">
            <a:off x="37608" y="2477213"/>
            <a:ext cx="5075428" cy="1077218"/>
          </a:xfrm>
          <a:prstGeom prst="rect">
            <a:avLst/>
          </a:prstGeom>
          <a:noFill/>
        </p:spPr>
        <p:txBody>
          <a:bodyPr wrap="none" lIns="91440" tIns="45720" rIns="91440" bIns="45720">
            <a:spAutoFit/>
          </a:bodyPr>
          <a:lstStyle/>
          <a:p>
            <a:pPr algn="ctr"/>
            <a:r>
              <a:rPr lang="en-US" sz="32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Insert your theme statement</a:t>
            </a:r>
          </a:p>
          <a:p>
            <a:pPr algn="ctr"/>
            <a:r>
              <a:rPr lang="en-US" sz="3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In the circle</a:t>
            </a:r>
            <a:endParaRPr lang="en-US" sz="32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8" name="TextBox 7"/>
          <p:cNvSpPr txBox="1"/>
          <p:nvPr/>
        </p:nvSpPr>
        <p:spPr>
          <a:xfrm>
            <a:off x="171450" y="6133445"/>
            <a:ext cx="11915775" cy="369332"/>
          </a:xfrm>
          <a:prstGeom prst="rect">
            <a:avLst/>
          </a:prstGeom>
          <a:solidFill>
            <a:schemeClr val="bg1"/>
          </a:solidFill>
        </p:spPr>
        <p:txBody>
          <a:bodyPr wrap="square" rtlCol="0">
            <a:spAutoFit/>
          </a:bodyPr>
          <a:lstStyle/>
          <a:p>
            <a:r>
              <a:rPr lang="en-US" dirty="0" smtClean="0">
                <a:solidFill>
                  <a:srgbClr val="00B050"/>
                </a:solidFill>
              </a:rPr>
              <a:t>“Sunday Candy,” </a:t>
            </a:r>
            <a:r>
              <a:rPr lang="en-US" dirty="0" smtClean="0">
                <a:solidFill>
                  <a:srgbClr val="00B0F0"/>
                </a:solidFill>
              </a:rPr>
              <a:t>a song </a:t>
            </a:r>
            <a:r>
              <a:rPr lang="en-US" dirty="0" smtClean="0">
                <a:solidFill>
                  <a:srgbClr val="7030A0"/>
                </a:solidFill>
              </a:rPr>
              <a:t>by Chance the Rapper </a:t>
            </a:r>
            <a:r>
              <a:rPr lang="en-US" i="1" dirty="0" smtClean="0"/>
              <a:t>argues</a:t>
            </a:r>
            <a:r>
              <a:rPr lang="en-US" dirty="0" smtClean="0">
                <a:solidFill>
                  <a:srgbClr val="FF0000"/>
                </a:solidFill>
              </a:rPr>
              <a:t>, </a:t>
            </a:r>
            <a:r>
              <a:rPr lang="en-US" b="1" u="sng" dirty="0" smtClean="0">
                <a:solidFill>
                  <a:srgbClr val="FF0000"/>
                </a:solidFill>
              </a:rPr>
              <a:t>through the use of figurative language</a:t>
            </a:r>
            <a:r>
              <a:rPr lang="en-US" dirty="0" smtClean="0">
                <a:solidFill>
                  <a:srgbClr val="FF0000"/>
                </a:solidFill>
              </a:rPr>
              <a:t>,</a:t>
            </a:r>
            <a:r>
              <a:rPr lang="en-US" dirty="0" smtClean="0"/>
              <a:t> that love comes in many forms. </a:t>
            </a:r>
            <a:r>
              <a:rPr lang="en-US" dirty="0" smtClean="0">
                <a:solidFill>
                  <a:srgbClr val="FF0000"/>
                </a:solidFill>
              </a:rPr>
              <a:t> </a:t>
            </a:r>
          </a:p>
        </p:txBody>
      </p:sp>
      <p:sp>
        <p:nvSpPr>
          <p:cNvPr id="10" name="Bent-Up Arrow 9"/>
          <p:cNvSpPr/>
          <p:nvPr/>
        </p:nvSpPr>
        <p:spPr>
          <a:xfrm rot="16200000">
            <a:off x="7800977" y="3950494"/>
            <a:ext cx="2514600" cy="1443038"/>
          </a:xfrm>
          <a:prstGeom prst="ben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863212" y="58618"/>
            <a:ext cx="6096000" cy="646331"/>
          </a:xfrm>
          <a:prstGeom prst="rect">
            <a:avLst/>
          </a:prstGeom>
          <a:solidFill>
            <a:schemeClr val="bg1"/>
          </a:solidFill>
        </p:spPr>
        <p:txBody>
          <a:bodyPr>
            <a:spAutoFit/>
          </a:bodyPr>
          <a:lstStyle/>
          <a:p>
            <a:pPr algn="ctr"/>
            <a:r>
              <a:rPr lang="en-US" dirty="0" smtClean="0"/>
              <a:t>How does </a:t>
            </a:r>
            <a:r>
              <a:rPr lang="en-US" dirty="0" smtClean="0">
                <a:solidFill>
                  <a:srgbClr val="7030A0"/>
                </a:solidFill>
              </a:rPr>
              <a:t>Chance the Rapper </a:t>
            </a:r>
            <a:r>
              <a:rPr lang="en-US" dirty="0" smtClean="0"/>
              <a:t>use </a:t>
            </a:r>
            <a:r>
              <a:rPr lang="en-US" b="1" u="sng" dirty="0" smtClean="0">
                <a:solidFill>
                  <a:srgbClr val="FF0000"/>
                </a:solidFill>
              </a:rPr>
              <a:t>figurative language </a:t>
            </a:r>
            <a:r>
              <a:rPr lang="en-US" dirty="0" smtClean="0"/>
              <a:t>to convey the central idea? </a:t>
            </a:r>
            <a:endParaRPr lang="en-US" dirty="0"/>
          </a:p>
        </p:txBody>
      </p:sp>
    </p:spTree>
    <p:extLst>
      <p:ext uri="{BB962C8B-B14F-4D97-AF65-F5344CB8AC3E}">
        <p14:creationId xmlns:p14="http://schemas.microsoft.com/office/powerpoint/2010/main" val="3588075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959769" y="21431"/>
            <a:ext cx="8272462" cy="701516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a:stCxn id="2" idx="0"/>
            <a:endCxn id="2" idx="4"/>
          </p:cNvCxnSpPr>
          <p:nvPr/>
        </p:nvCxnSpPr>
        <p:spPr>
          <a:xfrm>
            <a:off x="6065045" y="0"/>
            <a:ext cx="0" cy="7015163"/>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0" y="3529013"/>
            <a:ext cx="1219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78701" y="5934670"/>
            <a:ext cx="11434669"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Insert Quotes that support your Theme</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3" name="TextBox 2"/>
          <p:cNvSpPr txBox="1"/>
          <p:nvPr/>
        </p:nvSpPr>
        <p:spPr>
          <a:xfrm>
            <a:off x="2786222" y="1433570"/>
            <a:ext cx="2721770" cy="923330"/>
          </a:xfrm>
          <a:prstGeom prst="rect">
            <a:avLst/>
          </a:prstGeom>
          <a:noFill/>
        </p:spPr>
        <p:txBody>
          <a:bodyPr wrap="square" rtlCol="0">
            <a:spAutoFit/>
          </a:bodyPr>
          <a:lstStyle/>
          <a:p>
            <a:r>
              <a:rPr lang="en-US" dirty="0" smtClean="0"/>
              <a:t>“beat the devil by a landslide”</a:t>
            </a:r>
          </a:p>
          <a:p>
            <a:endParaRPr lang="en-US" dirty="0"/>
          </a:p>
        </p:txBody>
      </p:sp>
      <p:sp>
        <p:nvSpPr>
          <p:cNvPr id="7" name="TextBox 6"/>
          <p:cNvSpPr txBox="1"/>
          <p:nvPr/>
        </p:nvSpPr>
        <p:spPr>
          <a:xfrm>
            <a:off x="6933482" y="1438213"/>
            <a:ext cx="2721770" cy="923330"/>
          </a:xfrm>
          <a:prstGeom prst="rect">
            <a:avLst/>
          </a:prstGeom>
          <a:noFill/>
        </p:spPr>
        <p:txBody>
          <a:bodyPr wrap="square" rtlCol="0">
            <a:spAutoFit/>
          </a:bodyPr>
          <a:lstStyle/>
          <a:p>
            <a:r>
              <a:rPr lang="en-US" dirty="0" smtClean="0"/>
              <a:t>“Praying with her hands tied”</a:t>
            </a:r>
          </a:p>
          <a:p>
            <a:endParaRPr lang="en-US" dirty="0"/>
          </a:p>
        </p:txBody>
      </p:sp>
      <p:sp>
        <p:nvSpPr>
          <p:cNvPr id="8" name="TextBox 7"/>
          <p:cNvSpPr txBox="1"/>
          <p:nvPr/>
        </p:nvSpPr>
        <p:spPr>
          <a:xfrm>
            <a:off x="3374230" y="4808636"/>
            <a:ext cx="2721770" cy="646331"/>
          </a:xfrm>
          <a:prstGeom prst="rect">
            <a:avLst/>
          </a:prstGeom>
          <a:noFill/>
        </p:spPr>
        <p:txBody>
          <a:bodyPr wrap="square" rtlCol="0">
            <a:spAutoFit/>
          </a:bodyPr>
          <a:lstStyle/>
          <a:p>
            <a:r>
              <a:rPr lang="en-US" dirty="0" smtClean="0"/>
              <a:t>“president of my fan club”</a:t>
            </a:r>
          </a:p>
          <a:p>
            <a:endParaRPr lang="en-US" dirty="0"/>
          </a:p>
        </p:txBody>
      </p:sp>
      <p:sp>
        <p:nvSpPr>
          <p:cNvPr id="9" name="TextBox 8"/>
          <p:cNvSpPr txBox="1"/>
          <p:nvPr/>
        </p:nvSpPr>
        <p:spPr>
          <a:xfrm>
            <a:off x="6309065" y="4854177"/>
            <a:ext cx="2721770" cy="923330"/>
          </a:xfrm>
          <a:prstGeom prst="rect">
            <a:avLst/>
          </a:prstGeom>
          <a:noFill/>
        </p:spPr>
        <p:txBody>
          <a:bodyPr wrap="square" rtlCol="0">
            <a:spAutoFit/>
          </a:bodyPr>
          <a:lstStyle/>
          <a:p>
            <a:r>
              <a:rPr lang="en-US" dirty="0"/>
              <a:t>“I'm pessimistic on Monday if I had tweaked and missed you”</a:t>
            </a:r>
          </a:p>
        </p:txBody>
      </p:sp>
      <p:pic>
        <p:nvPicPr>
          <p:cNvPr id="6" name="Picture 5"/>
          <p:cNvPicPr>
            <a:picLocks noChangeAspect="1"/>
          </p:cNvPicPr>
          <p:nvPr/>
        </p:nvPicPr>
        <p:blipFill>
          <a:blip r:embed="rId2"/>
          <a:stretch>
            <a:fillRect/>
          </a:stretch>
        </p:blipFill>
        <p:spPr>
          <a:xfrm>
            <a:off x="4349296" y="1699140"/>
            <a:ext cx="3405571" cy="3155037"/>
          </a:xfrm>
          <a:prstGeom prst="rect">
            <a:avLst/>
          </a:prstGeom>
        </p:spPr>
      </p:pic>
      <p:sp>
        <p:nvSpPr>
          <p:cNvPr id="10" name="Rectangle 9"/>
          <p:cNvSpPr/>
          <p:nvPr/>
        </p:nvSpPr>
        <p:spPr>
          <a:xfrm>
            <a:off x="4465467" y="2514063"/>
            <a:ext cx="3261065" cy="1477328"/>
          </a:xfrm>
          <a:prstGeom prst="rect">
            <a:avLst/>
          </a:prstGeom>
        </p:spPr>
        <p:txBody>
          <a:bodyPr wrap="square">
            <a:spAutoFit/>
          </a:bodyPr>
          <a:lstStyle/>
          <a:p>
            <a:pPr algn="ctr"/>
            <a:r>
              <a:rPr lang="en-US" dirty="0">
                <a:solidFill>
                  <a:srgbClr val="00B050"/>
                </a:solidFill>
              </a:rPr>
              <a:t>“Sunday Candy,” </a:t>
            </a:r>
            <a:r>
              <a:rPr lang="en-US" dirty="0">
                <a:solidFill>
                  <a:srgbClr val="00B0F0"/>
                </a:solidFill>
              </a:rPr>
              <a:t>a song </a:t>
            </a:r>
            <a:r>
              <a:rPr lang="en-US" dirty="0">
                <a:solidFill>
                  <a:srgbClr val="7030A0"/>
                </a:solidFill>
              </a:rPr>
              <a:t>by Chance the Rapper </a:t>
            </a:r>
            <a:r>
              <a:rPr lang="en-US" i="1" dirty="0"/>
              <a:t>argues</a:t>
            </a:r>
            <a:r>
              <a:rPr lang="en-US" dirty="0">
                <a:solidFill>
                  <a:srgbClr val="FF0000"/>
                </a:solidFill>
              </a:rPr>
              <a:t>, </a:t>
            </a:r>
            <a:r>
              <a:rPr lang="en-US" b="1" u="sng" dirty="0">
                <a:solidFill>
                  <a:srgbClr val="FF0000"/>
                </a:solidFill>
              </a:rPr>
              <a:t>through the use of figurative language</a:t>
            </a:r>
            <a:r>
              <a:rPr lang="en-US" dirty="0">
                <a:solidFill>
                  <a:srgbClr val="FF0000"/>
                </a:solidFill>
              </a:rPr>
              <a:t>,</a:t>
            </a:r>
            <a:r>
              <a:rPr lang="en-US" dirty="0"/>
              <a:t> that love comes in many forms.</a:t>
            </a:r>
            <a:endParaRPr lang="en-US" dirty="0"/>
          </a:p>
        </p:txBody>
      </p:sp>
    </p:spTree>
    <p:extLst>
      <p:ext uri="{BB962C8B-B14F-4D97-AF65-F5344CB8AC3E}">
        <p14:creationId xmlns:p14="http://schemas.microsoft.com/office/powerpoint/2010/main" val="2201602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959769" y="21431"/>
            <a:ext cx="8272462" cy="701516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a:stCxn id="2" idx="0"/>
            <a:endCxn id="2" idx="4"/>
          </p:cNvCxnSpPr>
          <p:nvPr/>
        </p:nvCxnSpPr>
        <p:spPr>
          <a:xfrm>
            <a:off x="6065045" y="0"/>
            <a:ext cx="0" cy="7015163"/>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0" y="3529013"/>
            <a:ext cx="121920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465286" y="941190"/>
            <a:ext cx="2721770" cy="923330"/>
          </a:xfrm>
          <a:prstGeom prst="rect">
            <a:avLst/>
          </a:prstGeom>
          <a:noFill/>
        </p:spPr>
        <p:txBody>
          <a:bodyPr wrap="square" rtlCol="0">
            <a:spAutoFit/>
          </a:bodyPr>
          <a:lstStyle/>
          <a:p>
            <a:r>
              <a:rPr lang="en-US" dirty="0" smtClean="0"/>
              <a:t>“beat the devil by a landslide”</a:t>
            </a:r>
          </a:p>
          <a:p>
            <a:endParaRPr lang="en-US" dirty="0"/>
          </a:p>
        </p:txBody>
      </p:sp>
      <p:sp>
        <p:nvSpPr>
          <p:cNvPr id="7" name="TextBox 6"/>
          <p:cNvSpPr txBox="1"/>
          <p:nvPr/>
        </p:nvSpPr>
        <p:spPr>
          <a:xfrm>
            <a:off x="6309065" y="941190"/>
            <a:ext cx="2721770" cy="923330"/>
          </a:xfrm>
          <a:prstGeom prst="rect">
            <a:avLst/>
          </a:prstGeom>
          <a:noFill/>
        </p:spPr>
        <p:txBody>
          <a:bodyPr wrap="square" rtlCol="0">
            <a:spAutoFit/>
          </a:bodyPr>
          <a:lstStyle/>
          <a:p>
            <a:r>
              <a:rPr lang="en-US" dirty="0" smtClean="0"/>
              <a:t>“Praying with her hands tied”</a:t>
            </a:r>
          </a:p>
          <a:p>
            <a:endParaRPr lang="en-US" dirty="0"/>
          </a:p>
        </p:txBody>
      </p:sp>
      <p:sp>
        <p:nvSpPr>
          <p:cNvPr id="8" name="TextBox 7"/>
          <p:cNvSpPr txBox="1"/>
          <p:nvPr/>
        </p:nvSpPr>
        <p:spPr>
          <a:xfrm>
            <a:off x="3374230" y="4808636"/>
            <a:ext cx="2721770" cy="646331"/>
          </a:xfrm>
          <a:prstGeom prst="rect">
            <a:avLst/>
          </a:prstGeom>
          <a:noFill/>
        </p:spPr>
        <p:txBody>
          <a:bodyPr wrap="square" rtlCol="0">
            <a:spAutoFit/>
          </a:bodyPr>
          <a:lstStyle/>
          <a:p>
            <a:r>
              <a:rPr lang="en-US" dirty="0" smtClean="0"/>
              <a:t>“president of my fan club”</a:t>
            </a:r>
          </a:p>
          <a:p>
            <a:endParaRPr lang="en-US" dirty="0"/>
          </a:p>
        </p:txBody>
      </p:sp>
      <p:sp>
        <p:nvSpPr>
          <p:cNvPr id="9" name="TextBox 8"/>
          <p:cNvSpPr txBox="1"/>
          <p:nvPr/>
        </p:nvSpPr>
        <p:spPr>
          <a:xfrm>
            <a:off x="6309065" y="4854177"/>
            <a:ext cx="2721770" cy="923330"/>
          </a:xfrm>
          <a:prstGeom prst="rect">
            <a:avLst/>
          </a:prstGeom>
          <a:noFill/>
        </p:spPr>
        <p:txBody>
          <a:bodyPr wrap="square" rtlCol="0">
            <a:spAutoFit/>
          </a:bodyPr>
          <a:lstStyle/>
          <a:p>
            <a:r>
              <a:rPr lang="en-US" dirty="0"/>
              <a:t>“I'm pessimistic on Monday if I had tweaked and missed you”</a:t>
            </a:r>
          </a:p>
        </p:txBody>
      </p:sp>
      <p:sp>
        <p:nvSpPr>
          <p:cNvPr id="10" name="Rectangle 9"/>
          <p:cNvSpPr/>
          <p:nvPr/>
        </p:nvSpPr>
        <p:spPr>
          <a:xfrm>
            <a:off x="605031" y="5934670"/>
            <a:ext cx="11382027"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For each quote, explain why it matters.</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6" name="TextBox 5"/>
          <p:cNvSpPr txBox="1"/>
          <p:nvPr/>
        </p:nvSpPr>
        <p:spPr>
          <a:xfrm>
            <a:off x="9576666" y="3757614"/>
            <a:ext cx="2558439" cy="2308324"/>
          </a:xfrm>
          <a:prstGeom prst="rect">
            <a:avLst/>
          </a:prstGeom>
          <a:solidFill>
            <a:srgbClr val="FFFF00"/>
          </a:solidFill>
        </p:spPr>
        <p:txBody>
          <a:bodyPr wrap="square" rtlCol="0">
            <a:spAutoFit/>
          </a:bodyPr>
          <a:lstStyle/>
          <a:p>
            <a:r>
              <a:rPr lang="en-US" sz="1600" dirty="0" smtClean="0"/>
              <a:t>This metaphor is used </a:t>
            </a:r>
            <a:r>
              <a:rPr lang="en-US" sz="1600" dirty="0"/>
              <a:t>to describe the way Chance feels when he doesn’t see his Grandma at church on Sunday conveying his dependence </a:t>
            </a:r>
            <a:r>
              <a:rPr lang="en-US" sz="1600" dirty="0" smtClean="0"/>
              <a:t> by comparing his Grandmother’s love to an addiction by using “tweaked.”</a:t>
            </a:r>
            <a:endParaRPr lang="en-US" sz="1600" dirty="0"/>
          </a:p>
        </p:txBody>
      </p:sp>
      <p:sp>
        <p:nvSpPr>
          <p:cNvPr id="12" name="TextBox 11"/>
          <p:cNvSpPr txBox="1"/>
          <p:nvPr/>
        </p:nvSpPr>
        <p:spPr>
          <a:xfrm>
            <a:off x="94448" y="1172023"/>
            <a:ext cx="2935927" cy="1384995"/>
          </a:xfrm>
          <a:prstGeom prst="rect">
            <a:avLst/>
          </a:prstGeom>
          <a:solidFill>
            <a:srgbClr val="FFFF00"/>
          </a:solidFill>
        </p:spPr>
        <p:txBody>
          <a:bodyPr wrap="square" rtlCol="0">
            <a:spAutoFit/>
          </a:bodyPr>
          <a:lstStyle/>
          <a:p>
            <a:r>
              <a:rPr lang="en-US" sz="1400" dirty="0" smtClean="0"/>
              <a:t>The subject of the devil is being compared to the vices and evils of the world in this metaphor. This is fitting because both the devil and evils of the world are bad things that can ruin your life. </a:t>
            </a:r>
            <a:endParaRPr lang="en-US" sz="1400" dirty="0" smtClean="0"/>
          </a:p>
        </p:txBody>
      </p:sp>
      <p:sp>
        <p:nvSpPr>
          <p:cNvPr id="14" name="TextBox 13"/>
          <p:cNvSpPr txBox="1"/>
          <p:nvPr/>
        </p:nvSpPr>
        <p:spPr>
          <a:xfrm>
            <a:off x="9219578" y="1172023"/>
            <a:ext cx="2827528" cy="2062103"/>
          </a:xfrm>
          <a:prstGeom prst="rect">
            <a:avLst/>
          </a:prstGeom>
          <a:solidFill>
            <a:srgbClr val="FFFF00"/>
          </a:solidFill>
        </p:spPr>
        <p:txBody>
          <a:bodyPr wrap="square" rtlCol="0">
            <a:spAutoFit/>
          </a:bodyPr>
          <a:lstStyle/>
          <a:p>
            <a:r>
              <a:rPr lang="en-US" sz="1600" dirty="0" smtClean="0"/>
              <a:t>The subject of Chance’s grandmother praying her “hands tied” is compared with poverty. This is fitting because having one’s hands tied and poverty are both very restricting in what you are capable accomplish.</a:t>
            </a:r>
            <a:endParaRPr lang="en-US" sz="1600" dirty="0"/>
          </a:p>
        </p:txBody>
      </p:sp>
      <p:sp>
        <p:nvSpPr>
          <p:cNvPr id="15" name="TextBox 14"/>
          <p:cNvSpPr txBox="1"/>
          <p:nvPr/>
        </p:nvSpPr>
        <p:spPr>
          <a:xfrm>
            <a:off x="140964" y="4040207"/>
            <a:ext cx="2891559" cy="1815882"/>
          </a:xfrm>
          <a:prstGeom prst="rect">
            <a:avLst/>
          </a:prstGeom>
          <a:solidFill>
            <a:srgbClr val="FFFF00"/>
          </a:solidFill>
        </p:spPr>
        <p:txBody>
          <a:bodyPr wrap="square" rtlCol="0">
            <a:spAutoFit/>
          </a:bodyPr>
          <a:lstStyle/>
          <a:p>
            <a:r>
              <a:rPr lang="en-US" sz="1400" dirty="0" smtClean="0"/>
              <a:t>The subject of “president of [a] fan club” is being compared with Chance’s grandmother’s support of him and his career. This is fitting because a fan club is made of the most passionate fans of a subject, but to be the president of that club indicates a superior affection. </a:t>
            </a:r>
            <a:endParaRPr lang="en-US" sz="1400" dirty="0" smtClean="0"/>
          </a:p>
        </p:txBody>
      </p:sp>
      <p:pic>
        <p:nvPicPr>
          <p:cNvPr id="16" name="Picture 15"/>
          <p:cNvPicPr>
            <a:picLocks noChangeAspect="1"/>
          </p:cNvPicPr>
          <p:nvPr/>
        </p:nvPicPr>
        <p:blipFill>
          <a:blip r:embed="rId2"/>
          <a:stretch>
            <a:fillRect/>
          </a:stretch>
        </p:blipFill>
        <p:spPr>
          <a:xfrm>
            <a:off x="4349296" y="1699140"/>
            <a:ext cx="3405571" cy="3155037"/>
          </a:xfrm>
          <a:prstGeom prst="rect">
            <a:avLst/>
          </a:prstGeom>
        </p:spPr>
      </p:pic>
      <p:sp>
        <p:nvSpPr>
          <p:cNvPr id="17" name="Rectangle 16"/>
          <p:cNvSpPr/>
          <p:nvPr/>
        </p:nvSpPr>
        <p:spPr>
          <a:xfrm>
            <a:off x="4465467" y="2514063"/>
            <a:ext cx="3261065" cy="1477328"/>
          </a:xfrm>
          <a:prstGeom prst="rect">
            <a:avLst/>
          </a:prstGeom>
        </p:spPr>
        <p:txBody>
          <a:bodyPr wrap="square">
            <a:spAutoFit/>
          </a:bodyPr>
          <a:lstStyle/>
          <a:p>
            <a:pPr algn="ctr"/>
            <a:r>
              <a:rPr lang="en-US" dirty="0">
                <a:solidFill>
                  <a:srgbClr val="00B050"/>
                </a:solidFill>
              </a:rPr>
              <a:t>“Sunday Candy,” </a:t>
            </a:r>
            <a:r>
              <a:rPr lang="en-US" dirty="0">
                <a:solidFill>
                  <a:srgbClr val="00B0F0"/>
                </a:solidFill>
              </a:rPr>
              <a:t>a song </a:t>
            </a:r>
            <a:r>
              <a:rPr lang="en-US" dirty="0">
                <a:solidFill>
                  <a:srgbClr val="7030A0"/>
                </a:solidFill>
              </a:rPr>
              <a:t>by Chance the Rapper </a:t>
            </a:r>
            <a:r>
              <a:rPr lang="en-US" i="1" dirty="0"/>
              <a:t>argues</a:t>
            </a:r>
            <a:r>
              <a:rPr lang="en-US" dirty="0">
                <a:solidFill>
                  <a:srgbClr val="FF0000"/>
                </a:solidFill>
              </a:rPr>
              <a:t>, </a:t>
            </a:r>
            <a:r>
              <a:rPr lang="en-US" b="1" u="sng" dirty="0">
                <a:solidFill>
                  <a:srgbClr val="FF0000"/>
                </a:solidFill>
              </a:rPr>
              <a:t>through the use of figurative language</a:t>
            </a:r>
            <a:r>
              <a:rPr lang="en-US" dirty="0">
                <a:solidFill>
                  <a:srgbClr val="FF0000"/>
                </a:solidFill>
              </a:rPr>
              <a:t>,</a:t>
            </a:r>
            <a:r>
              <a:rPr lang="en-US" dirty="0"/>
              <a:t> that love comes in many forms.</a:t>
            </a:r>
            <a:endParaRPr lang="en-US" dirty="0"/>
          </a:p>
        </p:txBody>
      </p:sp>
    </p:spTree>
    <p:extLst>
      <p:ext uri="{BB962C8B-B14F-4D97-AF65-F5344CB8AC3E}">
        <p14:creationId xmlns:p14="http://schemas.microsoft.com/office/powerpoint/2010/main" val="1765604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557338" y="228600"/>
            <a:ext cx="9672637" cy="6463308"/>
          </a:xfrm>
          <a:prstGeom prst="rect">
            <a:avLst/>
          </a:prstGeom>
          <a:solidFill>
            <a:schemeClr val="bg1"/>
          </a:solidFill>
        </p:spPr>
        <p:txBody>
          <a:bodyPr wrap="square" rtlCol="0">
            <a:spAutoFit/>
          </a:bodyPr>
          <a:lstStyle/>
          <a:p>
            <a:r>
              <a:rPr lang="en-US" dirty="0" smtClean="0"/>
              <a:t>Ok, now it’s time to put it all together…</a:t>
            </a:r>
          </a:p>
          <a:p>
            <a:endParaRPr lang="en-US" dirty="0"/>
          </a:p>
          <a:p>
            <a:r>
              <a:rPr lang="en-US" dirty="0" smtClean="0"/>
              <a:t>Take the theme statement first:</a:t>
            </a:r>
          </a:p>
          <a:p>
            <a:endParaRPr lang="en-US" dirty="0" smtClean="0"/>
          </a:p>
          <a:p>
            <a:r>
              <a:rPr lang="en-US" dirty="0" smtClean="0">
                <a:solidFill>
                  <a:srgbClr val="00B050"/>
                </a:solidFill>
                <a:latin typeface="Times New Roman" panose="02020603050405020304" pitchFamily="18" charset="0"/>
                <a:cs typeface="Times New Roman" panose="02020603050405020304" pitchFamily="18" charset="0"/>
              </a:rPr>
              <a:t>“Sunday Candy,” </a:t>
            </a:r>
            <a:r>
              <a:rPr lang="en-US" dirty="0" smtClean="0">
                <a:solidFill>
                  <a:srgbClr val="00B0F0"/>
                </a:solidFill>
                <a:latin typeface="Times New Roman" panose="02020603050405020304" pitchFamily="18" charset="0"/>
                <a:cs typeface="Times New Roman" panose="02020603050405020304" pitchFamily="18" charset="0"/>
              </a:rPr>
              <a:t>a song </a:t>
            </a:r>
            <a:r>
              <a:rPr lang="en-US" dirty="0" smtClean="0">
                <a:solidFill>
                  <a:srgbClr val="7030A0"/>
                </a:solidFill>
                <a:latin typeface="Times New Roman" panose="02020603050405020304" pitchFamily="18" charset="0"/>
                <a:cs typeface="Times New Roman" panose="02020603050405020304" pitchFamily="18" charset="0"/>
              </a:rPr>
              <a:t>by Chance the Rapper </a:t>
            </a:r>
            <a:r>
              <a:rPr lang="en-US" i="1" dirty="0" smtClean="0">
                <a:latin typeface="Times New Roman" panose="02020603050405020304" pitchFamily="18" charset="0"/>
                <a:cs typeface="Times New Roman" panose="02020603050405020304" pitchFamily="18" charset="0"/>
              </a:rPr>
              <a:t>argues</a:t>
            </a:r>
            <a:r>
              <a:rPr lang="en-US" dirty="0" smtClean="0">
                <a:solidFill>
                  <a:srgbClr val="FF0000"/>
                </a:solidFill>
                <a:latin typeface="Times New Roman" panose="02020603050405020304" pitchFamily="18" charset="0"/>
                <a:cs typeface="Times New Roman" panose="02020603050405020304" pitchFamily="18" charset="0"/>
              </a:rPr>
              <a:t>, </a:t>
            </a:r>
            <a:r>
              <a:rPr lang="en-US" b="1" u="sng" dirty="0" smtClean="0">
                <a:solidFill>
                  <a:srgbClr val="FF0000"/>
                </a:solidFill>
                <a:latin typeface="Times New Roman" panose="02020603050405020304" pitchFamily="18" charset="0"/>
                <a:cs typeface="Times New Roman" panose="02020603050405020304" pitchFamily="18" charset="0"/>
              </a:rPr>
              <a:t>through the use of figurative language</a:t>
            </a:r>
            <a:r>
              <a:rPr lang="en-US" dirty="0" smtClean="0">
                <a:solidFill>
                  <a:srgbClr val="FF0000"/>
                </a:solidFill>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that love comes in many forms. </a:t>
            </a:r>
          </a:p>
          <a:p>
            <a:endParaRPr lang="en-US" dirty="0"/>
          </a:p>
          <a:p>
            <a:r>
              <a:rPr lang="en-US" dirty="0" smtClean="0"/>
              <a:t>Add the parts from the </a:t>
            </a:r>
            <a:r>
              <a:rPr lang="en-US" dirty="0" err="1" smtClean="0"/>
              <a:t>PokeBall</a:t>
            </a:r>
            <a:r>
              <a:rPr lang="en-US" dirty="0" smtClean="0"/>
              <a:t>:</a:t>
            </a:r>
          </a:p>
          <a:p>
            <a:endParaRPr lang="en-US" dirty="0" smtClean="0"/>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subject of Chance’s grandmother </a:t>
            </a:r>
            <a:r>
              <a:rPr lang="en-US" dirty="0" smtClean="0">
                <a:latin typeface="Times New Roman" panose="02020603050405020304" pitchFamily="18" charset="0"/>
                <a:cs typeface="Times New Roman" panose="02020603050405020304" pitchFamily="18" charset="0"/>
              </a:rPr>
              <a:t>“praying with her hands </a:t>
            </a:r>
            <a:r>
              <a:rPr lang="en-US" dirty="0">
                <a:latin typeface="Times New Roman" panose="02020603050405020304" pitchFamily="18" charset="0"/>
                <a:cs typeface="Times New Roman" panose="02020603050405020304" pitchFamily="18" charset="0"/>
              </a:rPr>
              <a:t>tied” is compared with </a:t>
            </a:r>
            <a:r>
              <a:rPr lang="en-US" dirty="0" smtClean="0">
                <a:latin typeface="Times New Roman" panose="02020603050405020304" pitchFamily="18" charset="0"/>
                <a:cs typeface="Times New Roman" panose="02020603050405020304" pitchFamily="18" charset="0"/>
              </a:rPr>
              <a:t>poverty using a metaphor. </a:t>
            </a:r>
            <a:r>
              <a:rPr lang="en-US" dirty="0">
                <a:latin typeface="Times New Roman" panose="02020603050405020304" pitchFamily="18" charset="0"/>
                <a:cs typeface="Times New Roman" panose="02020603050405020304" pitchFamily="18" charset="0"/>
              </a:rPr>
              <a:t>This is fitting because having one’s hands tied and poverty are both very restricting in what </a:t>
            </a:r>
            <a:r>
              <a:rPr lang="en-US" dirty="0" smtClean="0">
                <a:latin typeface="Times New Roman" panose="02020603050405020304" pitchFamily="18" charset="0"/>
                <a:cs typeface="Times New Roman" panose="02020603050405020304" pitchFamily="18" charset="0"/>
              </a:rPr>
              <a:t>one is capable of accomplishing. Chance goes on to say that his grandmother “beat the devil by a landslide.” In this metaphor, the </a:t>
            </a:r>
            <a:r>
              <a:rPr lang="en-US" dirty="0">
                <a:latin typeface="Times New Roman" panose="02020603050405020304" pitchFamily="18" charset="0"/>
                <a:cs typeface="Times New Roman" panose="02020603050405020304" pitchFamily="18" charset="0"/>
              </a:rPr>
              <a:t>subject of the devil is being compared to the vices and evils of the </a:t>
            </a:r>
            <a:r>
              <a:rPr lang="en-US" dirty="0" smtClean="0">
                <a:latin typeface="Times New Roman" panose="02020603050405020304" pitchFamily="18" charset="0"/>
                <a:cs typeface="Times New Roman" panose="02020603050405020304" pitchFamily="18" charset="0"/>
              </a:rPr>
              <a:t>world. </a:t>
            </a:r>
            <a:r>
              <a:rPr lang="en-US" dirty="0">
                <a:latin typeface="Times New Roman" panose="02020603050405020304" pitchFamily="18" charset="0"/>
                <a:cs typeface="Times New Roman" panose="02020603050405020304" pitchFamily="18" charset="0"/>
              </a:rPr>
              <a:t>This is fitting because both the devil and evils of the world are bad things that can ruin your life. By describing is as “a landslide,” Chance is indicating that in the election for his loyalties that he voted overwhelming to follow his Grandmother on the path of </a:t>
            </a:r>
            <a:r>
              <a:rPr lang="en-US" dirty="0" smtClean="0">
                <a:latin typeface="Times New Roman" panose="02020603050405020304" pitchFamily="18" charset="0"/>
                <a:cs typeface="Times New Roman" panose="02020603050405020304" pitchFamily="18" charset="0"/>
              </a:rPr>
              <a:t>good most likely because of her love. </a:t>
            </a:r>
            <a:r>
              <a:rPr lang="en-US" dirty="0">
                <a:latin typeface="Times New Roman" panose="02020603050405020304" pitchFamily="18" charset="0"/>
                <a:cs typeface="Times New Roman" panose="02020603050405020304" pitchFamily="18" charset="0"/>
              </a:rPr>
              <a:t>The subject of “president of [a] fan club” is being compared with Chance’s grandmother’s support of him and his career. This is fitting because a fan club is made of the most passionate fans of a subject, but to be the president of that club indicates a superior affection. Chance’s grandmother has always been there for him and he appreciates her contributions and support. </a:t>
            </a:r>
          </a:p>
          <a:p>
            <a:endParaRPr lang="en-US" dirty="0"/>
          </a:p>
          <a:p>
            <a:endParaRPr lang="en-US" dirty="0"/>
          </a:p>
          <a:p>
            <a:endParaRPr lang="en-US" dirty="0"/>
          </a:p>
        </p:txBody>
      </p:sp>
    </p:spTree>
    <p:extLst>
      <p:ext uri="{BB962C8B-B14F-4D97-AF65-F5344CB8AC3E}">
        <p14:creationId xmlns:p14="http://schemas.microsoft.com/office/powerpoint/2010/main" val="2093770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619</TotalTime>
  <Words>796</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EMS-ISD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Gerhard</dc:creator>
  <cp:lastModifiedBy>Michael Gerhard</cp:lastModifiedBy>
  <cp:revision>16</cp:revision>
  <cp:lastPrinted>2016-10-27T17:43:20Z</cp:lastPrinted>
  <dcterms:created xsi:type="dcterms:W3CDTF">2016-10-27T13:17:33Z</dcterms:created>
  <dcterms:modified xsi:type="dcterms:W3CDTF">2016-10-27T23:36:56Z</dcterms:modified>
</cp:coreProperties>
</file>