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B73A462-4031-48C5-851D-13B6B5E211FE}" type="datetimeFigureOut">
              <a:rPr lang="en-US" smtClean="0"/>
              <a:t>2/21/2017</a:t>
            </a:fld>
            <a:endParaRPr lang="en-US"/>
          </a:p>
        </p:txBody>
      </p:sp>
      <p:sp>
        <p:nvSpPr>
          <p:cNvPr id="8" name="Slide Number Placeholder 7"/>
          <p:cNvSpPr>
            <a:spLocks noGrp="1"/>
          </p:cNvSpPr>
          <p:nvPr>
            <p:ph type="sldNum" sz="quarter" idx="11"/>
          </p:nvPr>
        </p:nvSpPr>
        <p:spPr/>
        <p:txBody>
          <a:bodyPr/>
          <a:lstStyle/>
          <a:p>
            <a:fld id="{DB068CBC-663F-4C77-A6C0-45056E01F1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5711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3A462-4031-48C5-851D-13B6B5E211F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238806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3A462-4031-48C5-851D-13B6B5E211F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407736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236E2D-B2C4-4F2C-9F52-973883AD7072}"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19179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36E2D-B2C4-4F2C-9F52-973883AD7072}"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356220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36E2D-B2C4-4F2C-9F52-973883AD7072}"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289628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236E2D-B2C4-4F2C-9F52-973883AD7072}"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414826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236E2D-B2C4-4F2C-9F52-973883AD7072}"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420323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236E2D-B2C4-4F2C-9F52-973883AD7072}"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340476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36E2D-B2C4-4F2C-9F52-973883AD7072}"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4247569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236E2D-B2C4-4F2C-9F52-973883AD7072}"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423608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73A462-4031-48C5-851D-13B6B5E211F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1286671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236E2D-B2C4-4F2C-9F52-973883AD7072}"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250974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36E2D-B2C4-4F2C-9F52-973883AD7072}"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3875573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36E2D-B2C4-4F2C-9F52-973883AD7072}"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38FB8-29A7-4CB7-9FC4-65EFE6D37E26}" type="slidenum">
              <a:rPr lang="en-US" smtClean="0"/>
              <a:t>‹#›</a:t>
            </a:fld>
            <a:endParaRPr lang="en-US"/>
          </a:p>
        </p:txBody>
      </p:sp>
    </p:spTree>
    <p:extLst>
      <p:ext uri="{BB962C8B-B14F-4D97-AF65-F5344CB8AC3E}">
        <p14:creationId xmlns:p14="http://schemas.microsoft.com/office/powerpoint/2010/main" val="371130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D874E7-27F6-4B43-8769-013E2721F81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A255-8E15-44BB-8513-D5C04FBC6022}" type="slidenum">
              <a:rPr lang="en-US" smtClean="0"/>
              <a:t>‹#›</a:t>
            </a:fld>
            <a:endParaRPr lang="en-US"/>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004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874E7-27F6-4B43-8769-013E2721F81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A255-8E15-44BB-8513-D5C04FBC6022}" type="slidenum">
              <a:rPr lang="en-US" smtClean="0"/>
              <a:t>‹#›</a:t>
            </a:fld>
            <a:endParaRPr lang="en-US"/>
          </a:p>
        </p:txBody>
      </p:sp>
    </p:spTree>
    <p:extLst>
      <p:ext uri="{BB962C8B-B14F-4D97-AF65-F5344CB8AC3E}">
        <p14:creationId xmlns:p14="http://schemas.microsoft.com/office/powerpoint/2010/main" val="607409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874E7-27F6-4B43-8769-013E2721F81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A255-8E15-44BB-8513-D5C04FBC6022}" type="slidenum">
              <a:rPr lang="en-US" smtClean="0"/>
              <a:t>‹#›</a:t>
            </a:fld>
            <a:endParaRPr lang="en-US"/>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12111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D874E7-27F6-4B43-8769-013E2721F81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5A255-8E15-44BB-8513-D5C04FBC6022}" type="slidenum">
              <a:rPr lang="en-US" smtClean="0"/>
              <a:t>‹#›</a:t>
            </a:fld>
            <a:endParaRPr lang="en-US"/>
          </a:p>
        </p:txBody>
      </p:sp>
    </p:spTree>
    <p:extLst>
      <p:ext uri="{BB962C8B-B14F-4D97-AF65-F5344CB8AC3E}">
        <p14:creationId xmlns:p14="http://schemas.microsoft.com/office/powerpoint/2010/main" val="255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D874E7-27F6-4B43-8769-013E2721F81E}"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5A255-8E15-44BB-8513-D5C04FBC6022}" type="slidenum">
              <a:rPr lang="en-US" smtClean="0"/>
              <a:t>‹#›</a:t>
            </a:fld>
            <a:endParaRPr lang="en-US"/>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34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D874E7-27F6-4B43-8769-013E2721F81E}"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5A255-8E15-44BB-8513-D5C04FBC6022}" type="slidenum">
              <a:rPr lang="en-US" smtClean="0"/>
              <a:t>‹#›</a:t>
            </a:fld>
            <a:endParaRPr lang="en-US"/>
          </a:p>
        </p:txBody>
      </p:sp>
    </p:spTree>
    <p:extLst>
      <p:ext uri="{BB962C8B-B14F-4D97-AF65-F5344CB8AC3E}">
        <p14:creationId xmlns:p14="http://schemas.microsoft.com/office/powerpoint/2010/main" val="3453189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874E7-27F6-4B43-8769-013E2721F81E}"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5A255-8E15-44BB-8513-D5C04FBC6022}" type="slidenum">
              <a:rPr lang="en-US" smtClean="0"/>
              <a:t>‹#›</a:t>
            </a:fld>
            <a:endParaRPr lang="en-US"/>
          </a:p>
        </p:txBody>
      </p:sp>
    </p:spTree>
    <p:extLst>
      <p:ext uri="{BB962C8B-B14F-4D97-AF65-F5344CB8AC3E}">
        <p14:creationId xmlns:p14="http://schemas.microsoft.com/office/powerpoint/2010/main" val="298637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3A462-4031-48C5-851D-13B6B5E211F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492130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874E7-27F6-4B43-8769-013E2721F81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5A255-8E15-44BB-8513-D5C04FBC6022}" type="slidenum">
              <a:rPr lang="en-US" smtClean="0"/>
              <a:t>‹#›</a:t>
            </a:fld>
            <a:endParaRPr lang="en-US"/>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850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874E7-27F6-4B43-8769-013E2721F81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5A255-8E15-44BB-8513-D5C04FBC6022}" type="slidenum">
              <a:rPr lang="en-US" smtClean="0"/>
              <a:t>‹#›</a:t>
            </a:fld>
            <a:endParaRPr lang="en-US"/>
          </a:p>
        </p:txBody>
      </p:sp>
    </p:spTree>
    <p:extLst>
      <p:ext uri="{BB962C8B-B14F-4D97-AF65-F5344CB8AC3E}">
        <p14:creationId xmlns:p14="http://schemas.microsoft.com/office/powerpoint/2010/main" val="3874937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874E7-27F6-4B43-8769-013E2721F81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A255-8E15-44BB-8513-D5C04FBC6022}" type="slidenum">
              <a:rPr lang="en-US" smtClean="0"/>
              <a:t>‹#›</a:t>
            </a:fld>
            <a:endParaRPr lang="en-US"/>
          </a:p>
        </p:txBody>
      </p:sp>
    </p:spTree>
    <p:extLst>
      <p:ext uri="{BB962C8B-B14F-4D97-AF65-F5344CB8AC3E}">
        <p14:creationId xmlns:p14="http://schemas.microsoft.com/office/powerpoint/2010/main" val="103701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874E7-27F6-4B43-8769-013E2721F81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5A255-8E15-44BB-8513-D5C04FBC6022}" type="slidenum">
              <a:rPr lang="en-US" smtClean="0"/>
              <a:t>‹#›</a:t>
            </a:fld>
            <a:endParaRPr lang="en-US"/>
          </a:p>
        </p:txBody>
      </p:sp>
    </p:spTree>
    <p:extLst>
      <p:ext uri="{BB962C8B-B14F-4D97-AF65-F5344CB8AC3E}">
        <p14:creationId xmlns:p14="http://schemas.microsoft.com/office/powerpoint/2010/main" val="220649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73A462-4031-48C5-851D-13B6B5E211F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68CBC-663F-4C77-A6C0-45056E01F134}" type="slidenum">
              <a:rPr lang="en-US" smtClean="0"/>
              <a:t>‹#›</a:t>
            </a:fld>
            <a:endParaRPr lang="en-US"/>
          </a:p>
        </p:txBody>
      </p:sp>
      <p:sp>
        <p:nvSpPr>
          <p:cNvPr id="9" name="Title 8"/>
          <p:cNvSpPr>
            <a:spLocks noGrp="1"/>
          </p:cNvSpPr>
          <p:nvPr>
            <p:ph type="title"/>
          </p:nvPr>
        </p:nvSpPr>
        <p:spPr>
          <a:xfrm>
            <a:off x="1219200" y="1544716"/>
            <a:ext cx="97536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5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B73A462-4031-48C5-851D-13B6B5E211FE}"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68CBC-663F-4C77-A6C0-45056E01F134}" type="slidenum">
              <a:rPr lang="en-US" smtClean="0"/>
              <a:t>‹#›</a:t>
            </a:fld>
            <a:endParaRPr lang="en-US"/>
          </a:p>
        </p:txBody>
      </p:sp>
      <p:sp>
        <p:nvSpPr>
          <p:cNvPr id="10" name="Title 9"/>
          <p:cNvSpPr>
            <a:spLocks noGrp="1"/>
          </p:cNvSpPr>
          <p:nvPr>
            <p:ph type="title"/>
          </p:nvPr>
        </p:nvSpPr>
        <p:spPr>
          <a:xfrm>
            <a:off x="1219200" y="1544716"/>
            <a:ext cx="97536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378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3A462-4031-48C5-851D-13B6B5E211FE}"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381650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3A462-4031-48C5-851D-13B6B5E211FE}"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29165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3A462-4031-48C5-851D-13B6B5E211F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313981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3A462-4031-48C5-851D-13B6B5E211F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68CBC-663F-4C77-A6C0-45056E01F134}" type="slidenum">
              <a:rPr lang="en-US" smtClean="0"/>
              <a:t>‹#›</a:t>
            </a:fld>
            <a:endParaRPr lang="en-US"/>
          </a:p>
        </p:txBody>
      </p:sp>
    </p:spTree>
    <p:extLst>
      <p:ext uri="{BB962C8B-B14F-4D97-AF65-F5344CB8AC3E}">
        <p14:creationId xmlns:p14="http://schemas.microsoft.com/office/powerpoint/2010/main" val="405334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B73A462-4031-48C5-851D-13B6B5E211FE}" type="datetimeFigureOut">
              <a:rPr lang="en-US" smtClean="0"/>
              <a:t>2/21/2017</a:t>
            </a:fld>
            <a:endParaRPr lang="en-US"/>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DB068CBC-663F-4C77-A6C0-45056E01F134}" type="slidenum">
              <a:rPr lang="en-US" smtClean="0"/>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extLst>
      <p:ext uri="{BB962C8B-B14F-4D97-AF65-F5344CB8AC3E}">
        <p14:creationId xmlns:p14="http://schemas.microsoft.com/office/powerpoint/2010/main" val="34197757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36E2D-B2C4-4F2C-9F52-973883AD7072}" type="datetimeFigureOut">
              <a:rPr lang="en-US" smtClean="0"/>
              <a:t>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38FB8-29A7-4CB7-9FC4-65EFE6D37E26}" type="slidenum">
              <a:rPr lang="en-US" smtClean="0"/>
              <a:t>‹#›</a:t>
            </a:fld>
            <a:endParaRPr lang="en-US"/>
          </a:p>
        </p:txBody>
      </p:sp>
    </p:spTree>
    <p:extLst>
      <p:ext uri="{BB962C8B-B14F-4D97-AF65-F5344CB8AC3E}">
        <p14:creationId xmlns:p14="http://schemas.microsoft.com/office/powerpoint/2010/main" val="2166729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3D874E7-27F6-4B43-8769-013E2721F81E}" type="datetimeFigureOut">
              <a:rPr lang="en-US" smtClean="0"/>
              <a:t>2/21/2017</a:t>
            </a:fld>
            <a:endParaRPr lang="en-US"/>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EC5A255-8E15-44BB-8513-D5C04FBC6022}" type="slidenum">
              <a:rPr lang="en-US" smtClean="0"/>
              <a:t>‹#›</a:t>
            </a:fld>
            <a:endParaRPr lang="en-US"/>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39296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emsisd.com/Ssurvey_1617" TargetMode="Externa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1466" y="-502773"/>
            <a:ext cx="7315200" cy="1154097"/>
          </a:xfrm>
        </p:spPr>
        <p:txBody>
          <a:bodyPr/>
          <a:lstStyle/>
          <a:p>
            <a:r>
              <a:rPr lang="en-US" dirty="0" smtClean="0"/>
              <a:t>Warm Up #1</a:t>
            </a:r>
            <a:endParaRPr lang="en-US" dirty="0"/>
          </a:p>
        </p:txBody>
      </p:sp>
      <p:sp>
        <p:nvSpPr>
          <p:cNvPr id="5" name="Content Placeholder 4"/>
          <p:cNvSpPr>
            <a:spLocks noGrp="1"/>
          </p:cNvSpPr>
          <p:nvPr>
            <p:ph idx="1"/>
          </p:nvPr>
        </p:nvSpPr>
        <p:spPr>
          <a:xfrm>
            <a:off x="1524000" y="1663772"/>
            <a:ext cx="8640762" cy="2895600"/>
          </a:xfrm>
        </p:spPr>
        <p:txBody>
          <a:bodyPr>
            <a:normAutofit fontScale="70000" lnSpcReduction="20000"/>
          </a:bodyPr>
          <a:lstStyle/>
          <a:p>
            <a:r>
              <a:rPr lang="en-US" dirty="0"/>
              <a:t>A few miles south of Soledad, the Salinas River drops in close to the hillside bank and runs deep and green. The water is warm too, for it has slipped twinkling over the yellow sands in the sunlight before reaching the narrow pool. On one side of the river the golden foothill slopes curve up to the strong and rocky </a:t>
            </a:r>
            <a:r>
              <a:rPr lang="en-US" dirty="0" err="1"/>
              <a:t>Gabilan</a:t>
            </a:r>
            <a:r>
              <a:rPr lang="en-US" dirty="0"/>
              <a:t> Mountains, but on the valley side the water is lined with trees- willows fresh and green with every spring, carrying in their lower leaf junctures the debris of the winter's flooding; and sycamores with mottled, white, recumbent limbs and branches that arch over the pool. On the sandy bank under the trees the leaves lie deep and so crisp that a lizard makes a great skittering if he runs among them. Rabbits come out of the brush to sit on the sand in the evening, and the damp flats are covered with the night tracks </a:t>
            </a:r>
            <a:r>
              <a:rPr lang="en-US" dirty="0" smtClean="0"/>
              <a:t>of ‘coons, </a:t>
            </a:r>
            <a:r>
              <a:rPr lang="en-US" dirty="0"/>
              <a:t>and with the spread pads of dogs from the ranches, and with the split-wedge tracks of deer that come to drink in the dark.</a:t>
            </a:r>
            <a:br>
              <a:rPr lang="en-US" dirty="0"/>
            </a:br>
            <a:r>
              <a:rPr lang="en-US" dirty="0"/>
              <a:t/>
            </a:r>
            <a:br>
              <a:rPr lang="en-US" dirty="0"/>
            </a:br>
            <a:r>
              <a:rPr lang="en-US" dirty="0"/>
              <a:t>There is a path through the willows and among the sycamores, a path beaten hard by boys coming down from the ranches to swim in the deep pool, and beaten hard by tramps who come wearily down from the highway in the evening to jungle-up near water. In front of the low horizontal limb of a giant sycamore there is an ash pile made by many fires; the limb is worn smooth by men who have sat on it.</a:t>
            </a:r>
          </a:p>
        </p:txBody>
      </p:sp>
      <p:sp>
        <p:nvSpPr>
          <p:cNvPr id="6" name="TextBox 5"/>
          <p:cNvSpPr txBox="1"/>
          <p:nvPr/>
        </p:nvSpPr>
        <p:spPr>
          <a:xfrm>
            <a:off x="685801" y="381000"/>
            <a:ext cx="9473265" cy="1785104"/>
          </a:xfrm>
          <a:prstGeom prst="rect">
            <a:avLst/>
          </a:prstGeom>
          <a:noFill/>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a:ea typeface="+mn-ea"/>
                <a:cs typeface="+mn-cs"/>
              </a:rPr>
              <a:t>Read the text below.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00"/>
                </a:solidFill>
                <a:effectLst/>
                <a:uLnTx/>
                <a:uFillTx/>
                <a:latin typeface="Arial"/>
                <a:ea typeface="+mn-ea"/>
                <a:cs typeface="+mn-cs"/>
              </a:rPr>
              <a:t>Notice the use of descriptive imagery by Steinbeck to paint the setting.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Arial"/>
                <a:ea typeface="+mn-ea"/>
                <a:cs typeface="+mn-cs"/>
              </a:rPr>
              <a:t>	Think of a place that you know so that you could describe it like Steinbeck does above.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a:ea typeface="+mn-ea"/>
                <a:cs typeface="+mn-cs"/>
              </a:rPr>
              <a:t>Create a setting to share with the class.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1752600" y="4191000"/>
            <a:ext cx="87630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Arial Narrow" panose="020B0606020202030204" pitchFamily="34" charset="0"/>
                <a:ea typeface="+mn-ea"/>
                <a:cs typeface="+mn-cs"/>
              </a:rPr>
              <a:t>In the center of Cuernavaca, Mexico lies a Cathedral dating back over two hundred years. It’s grey walls are chipped and cracked from centuries of war and weather. It is surrounded by a calming yard filled with trees  and flowering bushes adding color to the otherwise dreary setting. The cathedral’s walls are tall and cast long shadows down alleyways that connect streets and homes. Down one of those alleyways cloaked in darkness is a staircase leading to a door with no numbers or signs, only a knocker. Beyond this door is a mystery to those that stand before it, for the walls surround the building are too tall to see over and there are no windows to peer through. However, should you knock and the owners of that door open it, and they most surely would, you would find yourself surrounded by yet another yard, more of a garden. Also, you would find friendship and a home. This was my home away from home during my stay in Cuernavaca. </a:t>
            </a:r>
          </a:p>
        </p:txBody>
      </p:sp>
    </p:spTree>
    <p:extLst>
      <p:ext uri="{BB962C8B-B14F-4D97-AF65-F5344CB8AC3E}">
        <p14:creationId xmlns:p14="http://schemas.microsoft.com/office/powerpoint/2010/main" val="25166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78308" y="3020041"/>
            <a:ext cx="6813692" cy="3837959"/>
          </a:xfrm>
          <a:prstGeom prst="rect">
            <a:avLst/>
          </a:prstGeom>
        </p:spPr>
      </p:pic>
      <p:sp>
        <p:nvSpPr>
          <p:cNvPr id="5" name="Rectangle 4"/>
          <p:cNvSpPr/>
          <p:nvPr/>
        </p:nvSpPr>
        <p:spPr>
          <a:xfrm>
            <a:off x="424059" y="2078584"/>
            <a:ext cx="361573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Up#8</a:t>
            </a:r>
          </a:p>
        </p:txBody>
      </p:sp>
      <p:sp>
        <p:nvSpPr>
          <p:cNvPr id="6" name="TextBox 5"/>
          <p:cNvSpPr txBox="1"/>
          <p:nvPr/>
        </p:nvSpPr>
        <p:spPr>
          <a:xfrm>
            <a:off x="98386" y="3001914"/>
            <a:ext cx="533891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Yesterday, we discussed bullies and how they target weakness in others.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For your warm up today, think about your greatest weakness or flaw. Be honest with yourself; this may be very beneficial for you going forward in life.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If we are able to be honest about our faults, then no one can use them against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FFFF00"/>
                </a:solidFill>
                <a:effectLst/>
                <a:uLnTx/>
                <a:uFillTx/>
                <a:latin typeface="Calibri" panose="020F0502020204030204"/>
                <a:ea typeface="+mn-ea"/>
                <a:cs typeface="+mn-cs"/>
              </a:rPr>
              <a:t>Wrtie</a:t>
            </a: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 about your greatest weakness. 3-5 sentences. </a:t>
            </a:r>
          </a:p>
        </p:txBody>
      </p:sp>
    </p:spTree>
    <p:extLst>
      <p:ext uri="{BB962C8B-B14F-4D97-AF65-F5344CB8AC3E}">
        <p14:creationId xmlns:p14="http://schemas.microsoft.com/office/powerpoint/2010/main" val="474467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489859" y="2306154"/>
            <a:ext cx="3615733" cy="923330"/>
          </a:xfrm>
          <a:prstGeom prst="rect">
            <a:avLst/>
          </a:prstGeom>
          <a:solidFill>
            <a:schemeClr val="accent1">
              <a:lumMod val="5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Warm Up#9</a:t>
            </a:r>
          </a:p>
        </p:txBody>
      </p:sp>
      <p:sp>
        <p:nvSpPr>
          <p:cNvPr id="5" name="TextBox 4"/>
          <p:cNvSpPr txBox="1"/>
          <p:nvPr/>
        </p:nvSpPr>
        <p:spPr>
          <a:xfrm>
            <a:off x="211015" y="3615397"/>
            <a:ext cx="1136669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alibri" panose="020F0502020204030204"/>
                <a:ea typeface="+mn-ea"/>
                <a:cs typeface="+mn-cs"/>
              </a:rPr>
              <a:t>What can the reader </a:t>
            </a:r>
            <a:r>
              <a:rPr kumimoji="0" lang="en-US" sz="2800" b="1" i="1" u="none" strike="noStrike" kern="1200" cap="none" spc="0" normalizeH="0" baseline="0" noProof="0" dirty="0" smtClean="0">
                <a:ln>
                  <a:noFill/>
                </a:ln>
                <a:solidFill>
                  <a:prstClr val="white"/>
                </a:solidFill>
                <a:effectLst/>
                <a:uLnTx/>
                <a:uFillTx/>
                <a:latin typeface="Calibri" panose="020F0502020204030204"/>
                <a:ea typeface="+mn-ea"/>
                <a:cs typeface="+mn-cs"/>
              </a:rPr>
              <a:t>infer</a:t>
            </a:r>
            <a:r>
              <a:rPr kumimoji="0" lang="en-US" sz="2800" b="1" i="0" u="none" strike="noStrike" kern="1200" cap="none" spc="0" normalizeH="0" baseline="0" noProof="0" dirty="0" smtClean="0">
                <a:ln>
                  <a:noFill/>
                </a:ln>
                <a:solidFill>
                  <a:prstClr val="white"/>
                </a:solidFill>
                <a:effectLst/>
                <a:uLnTx/>
                <a:uFillTx/>
                <a:latin typeface="Calibri" panose="020F0502020204030204"/>
                <a:ea typeface="+mn-ea"/>
                <a:cs typeface="+mn-cs"/>
              </a:rPr>
              <a:t> about Curley’s wife when she goes to the barn? (Sentence stem + 2 examples= 3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Sentence 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When Curley’s wife goes to the barn, the reader understands ____________________________________________________________________. </a:t>
            </a:r>
          </a:p>
        </p:txBody>
      </p:sp>
      <p:sp>
        <p:nvSpPr>
          <p:cNvPr id="7" name="Up Arrow Callout 6"/>
          <p:cNvSpPr/>
          <p:nvPr/>
        </p:nvSpPr>
        <p:spPr>
          <a:xfrm>
            <a:off x="3334043" y="5615945"/>
            <a:ext cx="3798277" cy="110431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459564" y="6001858"/>
            <a:ext cx="35472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One trait= 2 examples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Calibri" panose="020F0502020204030204"/>
                <a:ea typeface="+mn-ea"/>
                <a:cs typeface="+mn-cs"/>
              </a:rPr>
              <a:t>Two traits= 1 example for each trait</a:t>
            </a:r>
          </a:p>
        </p:txBody>
      </p:sp>
    </p:spTree>
    <p:extLst>
      <p:ext uri="{BB962C8B-B14F-4D97-AF65-F5344CB8AC3E}">
        <p14:creationId xmlns:p14="http://schemas.microsoft.com/office/powerpoint/2010/main" val="384194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2593" y="1935905"/>
            <a:ext cx="7658100" cy="923925"/>
          </a:xfrm>
          <a:prstGeom prst="rect">
            <a:avLst/>
          </a:prstGeom>
        </p:spPr>
      </p:pic>
      <p:sp>
        <p:nvSpPr>
          <p:cNvPr id="3" name="TextBox 2"/>
          <p:cNvSpPr txBox="1"/>
          <p:nvPr/>
        </p:nvSpPr>
        <p:spPr>
          <a:xfrm>
            <a:off x="862519" y="1449144"/>
            <a:ext cx="60311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Go to </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hlinkClick r:id="rId3"/>
              </a:rPr>
              <a:t>www.emsisd.com/Ssurvey_1617</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p:txBody>
      </p:sp>
      <p:sp>
        <p:nvSpPr>
          <p:cNvPr id="4" name="Rectangle 3"/>
          <p:cNvSpPr/>
          <p:nvPr/>
        </p:nvSpPr>
        <p:spPr>
          <a:xfrm>
            <a:off x="3878093" y="796251"/>
            <a:ext cx="40720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Warm Up #10</a:t>
            </a:r>
          </a:p>
        </p:txBody>
      </p:sp>
      <p:pic>
        <p:nvPicPr>
          <p:cNvPr id="5" name="Picture 4"/>
          <p:cNvPicPr>
            <a:picLocks noChangeAspect="1"/>
          </p:cNvPicPr>
          <p:nvPr/>
        </p:nvPicPr>
        <p:blipFill>
          <a:blip r:embed="rId4"/>
          <a:stretch>
            <a:fillRect/>
          </a:stretch>
        </p:blipFill>
        <p:spPr>
          <a:xfrm>
            <a:off x="2836019" y="3028459"/>
            <a:ext cx="5280092" cy="2850241"/>
          </a:xfrm>
          <a:prstGeom prst="rect">
            <a:avLst/>
          </a:prstGeom>
        </p:spPr>
      </p:pic>
      <p:sp>
        <p:nvSpPr>
          <p:cNvPr id="6" name="TextBox 5"/>
          <p:cNvSpPr txBox="1"/>
          <p:nvPr/>
        </p:nvSpPr>
        <p:spPr>
          <a:xfrm>
            <a:off x="220494" y="4675483"/>
            <a:ext cx="60311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Click the </a:t>
            </a:r>
            <a:r>
              <a:rPr kumimoji="0" lang="en-US" sz="2400" b="1" i="0" u="sng"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here</a:t>
            </a:r>
            <a:r>
              <a:rPr kumimoji="0" lang="en-US" sz="2400" b="1" i="0" u="none" strike="noStrike" kern="1200" cap="none" spc="0" normalizeH="0" baseline="0" noProof="0" dirty="0" smtClean="0">
                <a:ln>
                  <a:noFill/>
                </a:ln>
                <a:solidFill>
                  <a:srgbClr val="FF0000"/>
                </a:solidFill>
                <a:effectLst/>
                <a:uLnTx/>
                <a:uFillTx/>
                <a:latin typeface="Calibri" panose="020F0502020204030204"/>
                <a:ea typeface="+mn-ea"/>
                <a:cs typeface="+mn-cs"/>
              </a:rPr>
              <a:t> link</a:t>
            </a:r>
          </a:p>
        </p:txBody>
      </p:sp>
      <p:cxnSp>
        <p:nvCxnSpPr>
          <p:cNvPr id="10" name="Straight Arrow Connector 9"/>
          <p:cNvCxnSpPr/>
          <p:nvPr/>
        </p:nvCxnSpPr>
        <p:spPr>
          <a:xfrm>
            <a:off x="2662533" y="4906315"/>
            <a:ext cx="3251567" cy="486192"/>
          </a:xfrm>
          <a:prstGeom prst="straightConnector1">
            <a:avLst/>
          </a:prstGeom>
          <a:ln>
            <a:solidFill>
              <a:srgbClr val="FF0000"/>
            </a:solidFill>
            <a:tailEnd type="triangle" w="lg" len="lg"/>
          </a:ln>
        </p:spPr>
        <p:style>
          <a:lnRef idx="2">
            <a:schemeClr val="accent2"/>
          </a:lnRef>
          <a:fillRef idx="0">
            <a:schemeClr val="accent2"/>
          </a:fillRef>
          <a:effectRef idx="1">
            <a:schemeClr val="accent2"/>
          </a:effectRef>
          <a:fontRef idx="minor">
            <a:schemeClr val="tx1"/>
          </a:fontRef>
        </p:style>
      </p:cxnSp>
      <p:pic>
        <p:nvPicPr>
          <p:cNvPr id="11" name="Picture 10"/>
          <p:cNvPicPr>
            <a:picLocks noChangeAspect="1"/>
          </p:cNvPicPr>
          <p:nvPr/>
        </p:nvPicPr>
        <p:blipFill>
          <a:blip r:embed="rId5"/>
          <a:stretch>
            <a:fillRect/>
          </a:stretch>
        </p:blipFill>
        <p:spPr>
          <a:xfrm>
            <a:off x="8675755" y="4065586"/>
            <a:ext cx="2809875" cy="2143125"/>
          </a:xfrm>
          <a:prstGeom prst="rect">
            <a:avLst/>
          </a:prstGeom>
        </p:spPr>
      </p:pic>
      <p:pic>
        <p:nvPicPr>
          <p:cNvPr id="13" name="Picture 12"/>
          <p:cNvPicPr>
            <a:picLocks noChangeAspect="1"/>
          </p:cNvPicPr>
          <p:nvPr/>
        </p:nvPicPr>
        <p:blipFill>
          <a:blip r:embed="rId6"/>
          <a:stretch>
            <a:fillRect/>
          </a:stretch>
        </p:blipFill>
        <p:spPr>
          <a:xfrm>
            <a:off x="8214120" y="1146192"/>
            <a:ext cx="3390244" cy="1067567"/>
          </a:xfrm>
          <a:prstGeom prst="rect">
            <a:avLst/>
          </a:prstGeom>
        </p:spPr>
      </p:pic>
      <p:cxnSp>
        <p:nvCxnSpPr>
          <p:cNvPr id="15" name="Straight Arrow Connector 14"/>
          <p:cNvCxnSpPr/>
          <p:nvPr/>
        </p:nvCxnSpPr>
        <p:spPr>
          <a:xfrm>
            <a:off x="4267200" y="2590800"/>
            <a:ext cx="518160" cy="115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431946" y="5392507"/>
            <a:ext cx="1243809" cy="30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128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01403" cy="6858000"/>
          </a:xfrm>
          <a:prstGeom prst="rect">
            <a:avLst/>
          </a:prstGeom>
        </p:spPr>
      </p:pic>
      <p:sp>
        <p:nvSpPr>
          <p:cNvPr id="7" name="Rectangle 6"/>
          <p:cNvSpPr/>
          <p:nvPr/>
        </p:nvSpPr>
        <p:spPr>
          <a:xfrm>
            <a:off x="4537085" y="0"/>
            <a:ext cx="6917215" cy="86177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Of Mice &amp; Men- </a:t>
            </a:r>
            <a:r>
              <a:rPr kumimoji="0" lang="en-US" sz="5000" b="0"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Chapter 2</a:t>
            </a:r>
          </a:p>
        </p:txBody>
      </p:sp>
      <p:sp>
        <p:nvSpPr>
          <p:cNvPr id="9" name="TextBox 8"/>
          <p:cNvSpPr txBox="1"/>
          <p:nvPr/>
        </p:nvSpPr>
        <p:spPr>
          <a:xfrm>
            <a:off x="4537085" y="1428289"/>
            <a:ext cx="7500170" cy="301621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WARM UP#2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Define the following terms from Chapter 2 using a dictionary. No phones.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Skeptically-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Relish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Pugnacious (adj.)-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Ominously-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Derogatory-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Brusquely-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Answer in a complete sentence: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What did George tell Lennie to do at the end of Chapter 1? </a:t>
            </a:r>
          </a:p>
        </p:txBody>
      </p:sp>
    </p:spTree>
    <p:extLst>
      <p:ext uri="{BB962C8B-B14F-4D97-AF65-F5344CB8AC3E}">
        <p14:creationId xmlns:p14="http://schemas.microsoft.com/office/powerpoint/2010/main" val="1275287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419600"/>
            <a:ext cx="6781800" cy="1600200"/>
          </a:xfrm>
        </p:spPr>
        <p:txBody>
          <a:bodyPr>
            <a:normAutofit/>
          </a:bodyPr>
          <a:lstStyle/>
          <a:p>
            <a:r>
              <a:rPr lang="en-US" sz="2800" dirty="0"/>
              <a:t>Warm Up #3-Compare Settings</a:t>
            </a:r>
          </a:p>
        </p:txBody>
      </p:sp>
      <p:sp>
        <p:nvSpPr>
          <p:cNvPr id="4" name="TextBox 3"/>
          <p:cNvSpPr txBox="1"/>
          <p:nvPr/>
        </p:nvSpPr>
        <p:spPr>
          <a:xfrm>
            <a:off x="1752600" y="1641888"/>
            <a:ext cx="4495800" cy="3754874"/>
          </a:xfrm>
          <a:prstGeom prst="rect">
            <a:avLst/>
          </a:prstGeom>
          <a:noFill/>
        </p:spPr>
        <p:txBody>
          <a:bodyPr wrap="square" rtlCol="0">
            <a:spAutoFit/>
          </a:bodyPr>
          <a:lstStyle/>
          <a:p>
            <a:r>
              <a:rPr lang="en-US" sz="1400" dirty="0">
                <a:solidFill>
                  <a:srgbClr val="0070C0"/>
                </a:solidFill>
                <a:latin typeface="Times New Roman"/>
              </a:rPr>
              <a:t>A few miles south of Soledad, the </a:t>
            </a:r>
            <a:r>
              <a:rPr lang="en-US" sz="1400" b="1" dirty="0">
                <a:solidFill>
                  <a:srgbClr val="0070C0"/>
                </a:solidFill>
                <a:latin typeface="Times New Roman"/>
              </a:rPr>
              <a:t>Salinas River</a:t>
            </a:r>
            <a:r>
              <a:rPr lang="en-US" sz="1400" dirty="0">
                <a:solidFill>
                  <a:srgbClr val="0070C0"/>
                </a:solidFill>
                <a:latin typeface="Times New Roman"/>
              </a:rPr>
              <a:t> drops in close to the hillside bank and runs </a:t>
            </a:r>
            <a:r>
              <a:rPr lang="en-US" sz="1400" b="1" dirty="0">
                <a:solidFill>
                  <a:srgbClr val="0070C0"/>
                </a:solidFill>
                <a:latin typeface="Times New Roman"/>
              </a:rPr>
              <a:t>deep and green</a:t>
            </a:r>
            <a:r>
              <a:rPr lang="en-US" sz="1400" dirty="0">
                <a:solidFill>
                  <a:srgbClr val="0070C0"/>
                </a:solidFill>
                <a:latin typeface="Times New Roman"/>
              </a:rPr>
              <a:t>. The </a:t>
            </a:r>
            <a:r>
              <a:rPr lang="en-US" sz="1400" b="1" dirty="0">
                <a:solidFill>
                  <a:srgbClr val="0070C0"/>
                </a:solidFill>
                <a:latin typeface="Times New Roman"/>
              </a:rPr>
              <a:t>water is warm </a:t>
            </a:r>
            <a:r>
              <a:rPr lang="en-US" sz="1400" dirty="0">
                <a:solidFill>
                  <a:srgbClr val="0070C0"/>
                </a:solidFill>
                <a:latin typeface="Times New Roman"/>
              </a:rPr>
              <a:t>too, for it has slipped twinkling over the yellow sands in the sunlight before reaching the narrow pool. On one side of the river the </a:t>
            </a:r>
            <a:r>
              <a:rPr lang="en-US" sz="1400" b="1" dirty="0">
                <a:solidFill>
                  <a:srgbClr val="0070C0"/>
                </a:solidFill>
                <a:latin typeface="Times New Roman"/>
              </a:rPr>
              <a:t>golden foothill</a:t>
            </a:r>
            <a:r>
              <a:rPr lang="en-US" sz="1400" dirty="0">
                <a:solidFill>
                  <a:srgbClr val="0070C0"/>
                </a:solidFill>
                <a:latin typeface="Times New Roman"/>
              </a:rPr>
              <a:t> slopes curve up to the </a:t>
            </a:r>
            <a:r>
              <a:rPr lang="en-US" sz="1400" b="1" dirty="0">
                <a:solidFill>
                  <a:srgbClr val="0070C0"/>
                </a:solidFill>
                <a:latin typeface="Times New Roman"/>
              </a:rPr>
              <a:t>strong and rocky </a:t>
            </a:r>
            <a:r>
              <a:rPr lang="en-US" sz="1400" b="1" dirty="0" err="1">
                <a:solidFill>
                  <a:srgbClr val="0070C0"/>
                </a:solidFill>
                <a:latin typeface="Times New Roman"/>
              </a:rPr>
              <a:t>Gabilan</a:t>
            </a:r>
            <a:r>
              <a:rPr lang="en-US" sz="1400" b="1" dirty="0">
                <a:solidFill>
                  <a:srgbClr val="0070C0"/>
                </a:solidFill>
                <a:latin typeface="Times New Roman"/>
              </a:rPr>
              <a:t> Mountains</a:t>
            </a:r>
            <a:r>
              <a:rPr lang="en-US" sz="1400" dirty="0">
                <a:solidFill>
                  <a:srgbClr val="0070C0"/>
                </a:solidFill>
                <a:latin typeface="Times New Roman"/>
              </a:rPr>
              <a:t>, but on the valley side the water is lined with trees— </a:t>
            </a:r>
            <a:r>
              <a:rPr lang="en-US" sz="1400" b="1" dirty="0">
                <a:solidFill>
                  <a:srgbClr val="0070C0"/>
                </a:solidFill>
                <a:latin typeface="Times New Roman"/>
              </a:rPr>
              <a:t>willows fresh and green with every spring</a:t>
            </a:r>
            <a:r>
              <a:rPr lang="en-US" sz="1400" dirty="0">
                <a:solidFill>
                  <a:srgbClr val="0070C0"/>
                </a:solidFill>
                <a:latin typeface="Times New Roman"/>
              </a:rPr>
              <a:t>, carrying in their lower leaf junctures the debris of the winter’s flooding; and </a:t>
            </a:r>
            <a:r>
              <a:rPr lang="en-US" sz="1400" b="1" dirty="0">
                <a:solidFill>
                  <a:srgbClr val="0070C0"/>
                </a:solidFill>
                <a:latin typeface="Times New Roman"/>
              </a:rPr>
              <a:t>sycamores</a:t>
            </a:r>
            <a:r>
              <a:rPr lang="en-US" sz="1400" dirty="0">
                <a:solidFill>
                  <a:srgbClr val="0070C0"/>
                </a:solidFill>
                <a:latin typeface="Times New Roman"/>
              </a:rPr>
              <a:t> with mottled, white, recumbent limbs and branches that arch over the pool. On the sandy bank under the trees the leaves lie deep and so crisp that a </a:t>
            </a:r>
            <a:r>
              <a:rPr lang="en-US" sz="1400" b="1" dirty="0">
                <a:solidFill>
                  <a:srgbClr val="0070C0"/>
                </a:solidFill>
                <a:latin typeface="Times New Roman"/>
              </a:rPr>
              <a:t>lizard</a:t>
            </a:r>
            <a:r>
              <a:rPr lang="en-US" sz="1400" dirty="0">
                <a:solidFill>
                  <a:srgbClr val="0070C0"/>
                </a:solidFill>
                <a:latin typeface="Times New Roman"/>
              </a:rPr>
              <a:t> makes a great skittering if he runs among them. </a:t>
            </a:r>
            <a:r>
              <a:rPr lang="en-US" sz="1400" b="1" dirty="0">
                <a:solidFill>
                  <a:srgbClr val="0070C0"/>
                </a:solidFill>
                <a:latin typeface="Times New Roman"/>
              </a:rPr>
              <a:t>Rabbits</a:t>
            </a:r>
            <a:r>
              <a:rPr lang="en-US" sz="1400" dirty="0">
                <a:solidFill>
                  <a:srgbClr val="0070C0"/>
                </a:solidFill>
                <a:latin typeface="Times New Roman"/>
              </a:rPr>
              <a:t> come out of the brush to sit on the sand in the evening, and the damp flats are covered with the night tracks of </a:t>
            </a:r>
            <a:r>
              <a:rPr lang="en-US" sz="1400" b="1" dirty="0">
                <a:solidFill>
                  <a:srgbClr val="0070C0"/>
                </a:solidFill>
                <a:latin typeface="Times New Roman"/>
              </a:rPr>
              <a:t>‘coons</a:t>
            </a:r>
            <a:r>
              <a:rPr lang="en-US" sz="1400" dirty="0">
                <a:solidFill>
                  <a:srgbClr val="0070C0"/>
                </a:solidFill>
                <a:latin typeface="Times New Roman"/>
              </a:rPr>
              <a:t>, and with the spread pads of </a:t>
            </a:r>
            <a:r>
              <a:rPr lang="en-US" sz="1400" b="1" dirty="0">
                <a:solidFill>
                  <a:srgbClr val="0070C0"/>
                </a:solidFill>
                <a:latin typeface="Times New Roman"/>
              </a:rPr>
              <a:t>dogs</a:t>
            </a:r>
            <a:r>
              <a:rPr lang="en-US" sz="1400" dirty="0">
                <a:solidFill>
                  <a:srgbClr val="0070C0"/>
                </a:solidFill>
                <a:latin typeface="Times New Roman"/>
              </a:rPr>
              <a:t> from the ranches, and with the split-wedge tracks of </a:t>
            </a:r>
            <a:r>
              <a:rPr lang="en-US" sz="1400" b="1" dirty="0">
                <a:solidFill>
                  <a:srgbClr val="0070C0"/>
                </a:solidFill>
                <a:latin typeface="Times New Roman"/>
              </a:rPr>
              <a:t>deer</a:t>
            </a:r>
            <a:r>
              <a:rPr lang="en-US" sz="1400" dirty="0">
                <a:solidFill>
                  <a:srgbClr val="0070C0"/>
                </a:solidFill>
                <a:latin typeface="Times New Roman"/>
              </a:rPr>
              <a:t> that come to drink in the dark.</a:t>
            </a:r>
          </a:p>
        </p:txBody>
      </p:sp>
      <p:sp>
        <p:nvSpPr>
          <p:cNvPr id="5" name="TextBox 4"/>
          <p:cNvSpPr txBox="1"/>
          <p:nvPr/>
        </p:nvSpPr>
        <p:spPr>
          <a:xfrm>
            <a:off x="6019799" y="1696823"/>
            <a:ext cx="4572000" cy="3970318"/>
          </a:xfrm>
          <a:prstGeom prst="rect">
            <a:avLst/>
          </a:prstGeom>
          <a:noFill/>
        </p:spPr>
        <p:txBody>
          <a:bodyPr wrap="square" rtlCol="0">
            <a:spAutoFit/>
          </a:bodyPr>
          <a:lstStyle/>
          <a:p>
            <a:r>
              <a:rPr lang="en-US" sz="1400" dirty="0">
                <a:solidFill>
                  <a:srgbClr val="DEDEE0">
                    <a:lumMod val="25000"/>
                  </a:srgbClr>
                </a:solidFill>
                <a:latin typeface="Times New Roman"/>
              </a:rPr>
              <a:t>The bunk house was a long, rectangular building. Inside, the walls were </a:t>
            </a:r>
            <a:r>
              <a:rPr lang="en-US" sz="1400" b="1" dirty="0">
                <a:solidFill>
                  <a:srgbClr val="DEDEE0">
                    <a:lumMod val="25000"/>
                  </a:srgbClr>
                </a:solidFill>
                <a:latin typeface="Times New Roman"/>
              </a:rPr>
              <a:t>whitewashed and the floor unpainted</a:t>
            </a:r>
            <a:r>
              <a:rPr lang="en-US" sz="1400" dirty="0">
                <a:solidFill>
                  <a:srgbClr val="DEDEE0">
                    <a:lumMod val="25000"/>
                  </a:srgbClr>
                </a:solidFill>
                <a:latin typeface="Times New Roman"/>
              </a:rPr>
              <a:t>. In three walls there </a:t>
            </a:r>
            <a:r>
              <a:rPr lang="en-US" sz="1400" b="1" dirty="0">
                <a:solidFill>
                  <a:srgbClr val="DEDEE0">
                    <a:lumMod val="25000"/>
                  </a:srgbClr>
                </a:solidFill>
                <a:latin typeface="Times New Roman"/>
              </a:rPr>
              <a:t>were small, square windows, and in the fourth, a solid door with a wooden latch.</a:t>
            </a:r>
            <a:r>
              <a:rPr lang="en-US" sz="1400" dirty="0">
                <a:solidFill>
                  <a:srgbClr val="DEDEE0">
                    <a:lumMod val="25000"/>
                  </a:srgbClr>
                </a:solidFill>
                <a:latin typeface="Times New Roman"/>
              </a:rPr>
              <a:t> Against the walls were eight bunks, five of them made up with blankets and the other three showing their burlap ticking. Over each bunk there was nailed an apple box with the opening forward so that it made two shelves for the personal belongings of the occupant of the bunk. </a:t>
            </a:r>
            <a:r>
              <a:rPr lang="en-US" sz="1400" b="1" dirty="0">
                <a:solidFill>
                  <a:srgbClr val="DEDEE0">
                    <a:lumMod val="25000"/>
                  </a:srgbClr>
                </a:solidFill>
                <a:latin typeface="Times New Roman"/>
              </a:rPr>
              <a:t>And these shelves were loaded with little articles, soap and talcum powder, razors and those Western magazines ranch men love to read and scoff at and secretly believe</a:t>
            </a:r>
            <a:r>
              <a:rPr lang="en-US" sz="1400" dirty="0">
                <a:solidFill>
                  <a:srgbClr val="DEDEE0">
                    <a:lumMod val="25000"/>
                  </a:srgbClr>
                </a:solidFill>
                <a:latin typeface="Times New Roman"/>
              </a:rPr>
              <a:t>. And there were medicines on the shelves, and little vials, combs; and from nails on the box sides, a few neckties. Near one wall there was a </a:t>
            </a:r>
            <a:r>
              <a:rPr lang="en-US" sz="1400" b="1" u="sng" dirty="0">
                <a:solidFill>
                  <a:srgbClr val="DEDEE0">
                    <a:lumMod val="25000"/>
                  </a:srgbClr>
                </a:solidFill>
                <a:latin typeface="Times New Roman"/>
              </a:rPr>
              <a:t>black</a:t>
            </a:r>
            <a:r>
              <a:rPr lang="en-US" sz="1400" b="1" dirty="0">
                <a:solidFill>
                  <a:srgbClr val="DEDEE0">
                    <a:lumMod val="25000"/>
                  </a:srgbClr>
                </a:solidFill>
                <a:latin typeface="Times New Roman"/>
              </a:rPr>
              <a:t> cast-iron stove, its stovepipe going straight up through the ceiling</a:t>
            </a:r>
            <a:r>
              <a:rPr lang="en-US" sz="1400" dirty="0">
                <a:solidFill>
                  <a:srgbClr val="DEDEE0">
                    <a:lumMod val="25000"/>
                  </a:srgbClr>
                </a:solidFill>
                <a:latin typeface="Times New Roman"/>
              </a:rPr>
              <a:t>. In the middle of the room stood a big square table littered with playing cards, and around it were grouped boxes for the </a:t>
            </a:r>
            <a:r>
              <a:rPr lang="en-US" sz="1400" b="1" dirty="0">
                <a:solidFill>
                  <a:srgbClr val="DEDEE0">
                    <a:lumMod val="25000"/>
                  </a:srgbClr>
                </a:solidFill>
                <a:latin typeface="Times New Roman"/>
              </a:rPr>
              <a:t>players</a:t>
            </a:r>
            <a:r>
              <a:rPr lang="en-US" sz="1400" dirty="0">
                <a:solidFill>
                  <a:srgbClr val="DEDEE0">
                    <a:lumMod val="25000"/>
                  </a:srgbClr>
                </a:solidFill>
                <a:latin typeface="Times New Roman"/>
              </a:rPr>
              <a:t> to sit on.</a:t>
            </a:r>
          </a:p>
        </p:txBody>
      </p:sp>
      <p:sp>
        <p:nvSpPr>
          <p:cNvPr id="6" name="TextBox 5"/>
          <p:cNvSpPr txBox="1"/>
          <p:nvPr/>
        </p:nvSpPr>
        <p:spPr>
          <a:xfrm>
            <a:off x="2438400" y="1427852"/>
            <a:ext cx="3048000" cy="369332"/>
          </a:xfrm>
          <a:prstGeom prst="rect">
            <a:avLst/>
          </a:prstGeom>
          <a:noFill/>
        </p:spPr>
        <p:txBody>
          <a:bodyPr wrap="square" rtlCol="0">
            <a:spAutoFit/>
          </a:bodyPr>
          <a:lstStyle/>
          <a:p>
            <a:r>
              <a:rPr lang="en-US" dirty="0">
                <a:solidFill>
                  <a:prstClr val="black"/>
                </a:solidFill>
                <a:latin typeface="Times New Roman"/>
              </a:rPr>
              <a:t>Chapter 1- </a:t>
            </a:r>
            <a:r>
              <a:rPr lang="en-US" b="1" dirty="0">
                <a:solidFill>
                  <a:prstClr val="black"/>
                </a:solidFill>
                <a:latin typeface="Times New Roman"/>
              </a:rPr>
              <a:t>World of </a:t>
            </a:r>
            <a:r>
              <a:rPr lang="en-US" b="1" i="1" dirty="0">
                <a:solidFill>
                  <a:prstClr val="black"/>
                </a:solidFill>
                <a:latin typeface="Times New Roman"/>
              </a:rPr>
              <a:t>Nature</a:t>
            </a:r>
            <a:endParaRPr lang="en-US" i="1" dirty="0">
              <a:solidFill>
                <a:prstClr val="black"/>
              </a:solidFill>
              <a:latin typeface="Times New Roman"/>
            </a:endParaRPr>
          </a:p>
        </p:txBody>
      </p:sp>
      <p:sp>
        <p:nvSpPr>
          <p:cNvPr id="7" name="TextBox 6"/>
          <p:cNvSpPr txBox="1"/>
          <p:nvPr/>
        </p:nvSpPr>
        <p:spPr>
          <a:xfrm>
            <a:off x="6781799" y="1532263"/>
            <a:ext cx="3048000" cy="369332"/>
          </a:xfrm>
          <a:prstGeom prst="rect">
            <a:avLst/>
          </a:prstGeom>
          <a:noFill/>
        </p:spPr>
        <p:txBody>
          <a:bodyPr wrap="square" rtlCol="0">
            <a:spAutoFit/>
          </a:bodyPr>
          <a:lstStyle/>
          <a:p>
            <a:r>
              <a:rPr lang="en-US" dirty="0">
                <a:solidFill>
                  <a:prstClr val="black"/>
                </a:solidFill>
                <a:latin typeface="Times New Roman"/>
              </a:rPr>
              <a:t>Chapter 2- </a:t>
            </a:r>
            <a:r>
              <a:rPr lang="en-US" b="1" dirty="0">
                <a:solidFill>
                  <a:prstClr val="black"/>
                </a:solidFill>
                <a:latin typeface="Times New Roman"/>
              </a:rPr>
              <a:t>World of </a:t>
            </a:r>
            <a:r>
              <a:rPr lang="en-US" b="1" i="1" dirty="0">
                <a:solidFill>
                  <a:prstClr val="black"/>
                </a:solidFill>
                <a:latin typeface="Times New Roman"/>
              </a:rPr>
              <a:t>Men</a:t>
            </a:r>
            <a:endParaRPr lang="en-US" i="1" dirty="0">
              <a:solidFill>
                <a:prstClr val="black"/>
              </a:solidFill>
              <a:latin typeface="Times New Roman"/>
            </a:endParaRPr>
          </a:p>
        </p:txBody>
      </p:sp>
      <p:sp>
        <p:nvSpPr>
          <p:cNvPr id="8" name="TextBox 7"/>
          <p:cNvSpPr txBox="1"/>
          <p:nvPr/>
        </p:nvSpPr>
        <p:spPr>
          <a:xfrm>
            <a:off x="1544783" y="0"/>
            <a:ext cx="9137073" cy="1477328"/>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prstClr val="white"/>
                </a:solidFill>
                <a:latin typeface="Times New Roman"/>
              </a:rPr>
              <a:t>Read both paragraphs</a:t>
            </a:r>
          </a:p>
          <a:p>
            <a:pPr marL="285750" indent="-285750">
              <a:buFont typeface="Arial" panose="020B0604020202020204" pitchFamily="34" charset="0"/>
              <a:buChar char="•"/>
            </a:pPr>
            <a:r>
              <a:rPr lang="en-US" dirty="0">
                <a:solidFill>
                  <a:prstClr val="black"/>
                </a:solidFill>
                <a:latin typeface="Times New Roman"/>
              </a:rPr>
              <a:t>Contrast the </a:t>
            </a:r>
            <a:r>
              <a:rPr lang="en-US" sz="1600" b="1" dirty="0">
                <a:solidFill>
                  <a:prstClr val="black"/>
                </a:solidFill>
                <a:latin typeface="Times New Roman"/>
              </a:rPr>
              <a:t>World of Nature </a:t>
            </a:r>
            <a:r>
              <a:rPr lang="en-US" dirty="0">
                <a:solidFill>
                  <a:prstClr val="black"/>
                </a:solidFill>
                <a:latin typeface="Times New Roman"/>
              </a:rPr>
              <a:t>and the </a:t>
            </a:r>
            <a:r>
              <a:rPr lang="en-US" sz="1600" b="1" dirty="0">
                <a:solidFill>
                  <a:prstClr val="black"/>
                </a:solidFill>
                <a:latin typeface="Times New Roman"/>
              </a:rPr>
              <a:t>World of Man </a:t>
            </a:r>
            <a:r>
              <a:rPr lang="en-US" dirty="0">
                <a:solidFill>
                  <a:prstClr val="black"/>
                </a:solidFill>
                <a:latin typeface="Times New Roman"/>
              </a:rPr>
              <a:t>that Steinbeck presents through the setting in each chapter. </a:t>
            </a:r>
          </a:p>
          <a:p>
            <a:pPr marL="800100" lvl="1" indent="-342900">
              <a:buFont typeface="+mj-lt"/>
              <a:buAutoNum type="arabicPeriod"/>
            </a:pPr>
            <a:r>
              <a:rPr lang="en-US" u="sng" dirty="0">
                <a:solidFill>
                  <a:prstClr val="black"/>
                </a:solidFill>
                <a:latin typeface="Times New Roman"/>
              </a:rPr>
              <a:t>Which would you prefer and why? </a:t>
            </a:r>
            <a:r>
              <a:rPr lang="en-US" dirty="0">
                <a:solidFill>
                  <a:prstClr val="black"/>
                </a:solidFill>
                <a:latin typeface="Times New Roman"/>
              </a:rPr>
              <a:t>2. </a:t>
            </a:r>
            <a:r>
              <a:rPr lang="en-US" u="sng" dirty="0">
                <a:solidFill>
                  <a:prstClr val="black"/>
                </a:solidFill>
                <a:latin typeface="Times New Roman"/>
              </a:rPr>
              <a:t>Identify a part of the paragraph that seems </a:t>
            </a:r>
            <a:r>
              <a:rPr lang="en-US" dirty="0">
                <a:solidFill>
                  <a:prstClr val="black"/>
                </a:solidFill>
                <a:latin typeface="Times New Roman"/>
              </a:rPr>
              <a:t>						</a:t>
            </a:r>
            <a:r>
              <a:rPr lang="en-US" u="sng" dirty="0">
                <a:solidFill>
                  <a:prstClr val="black"/>
                </a:solidFill>
                <a:latin typeface="Times New Roman"/>
              </a:rPr>
              <a:t>attractive to you and explain why it is. </a:t>
            </a:r>
          </a:p>
        </p:txBody>
      </p:sp>
    </p:spTree>
    <p:extLst>
      <p:ext uri="{BB962C8B-B14F-4D97-AF65-F5344CB8AC3E}">
        <p14:creationId xmlns:p14="http://schemas.microsoft.com/office/powerpoint/2010/main" val="726983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2286000" y="1447800"/>
            <a:ext cx="7772400" cy="1938992"/>
          </a:xfrm>
          <a:prstGeom prst="rect">
            <a:avLst/>
          </a:prstGeom>
          <a:solidFill>
            <a:schemeClr val="accent1">
              <a:lumMod val="75000"/>
            </a:schemeClr>
          </a:solidFill>
        </p:spPr>
        <p:txBody>
          <a:bodyPr wrap="square" rtlCol="0">
            <a:spAutoFit/>
          </a:bodyPr>
          <a:lstStyle/>
          <a:p>
            <a:r>
              <a:rPr lang="en-US" b="1" dirty="0">
                <a:solidFill>
                  <a:srgbClr val="00B0F0"/>
                </a:solidFill>
                <a:latin typeface="Times New Roman"/>
              </a:rPr>
              <a:t>Quick Write #3a</a:t>
            </a:r>
          </a:p>
          <a:p>
            <a:r>
              <a:rPr lang="en-US" sz="2800" dirty="0">
                <a:solidFill>
                  <a:srgbClr val="00B0F0"/>
                </a:solidFill>
                <a:latin typeface="Times New Roman"/>
              </a:rPr>
              <a:t>Explain why you think Steinbeck named his characters George </a:t>
            </a:r>
            <a:r>
              <a:rPr lang="en-US" sz="2800" i="1" dirty="0">
                <a:solidFill>
                  <a:srgbClr val="00B0F0"/>
                </a:solidFill>
                <a:latin typeface="Times New Roman"/>
              </a:rPr>
              <a:t>Milton</a:t>
            </a:r>
            <a:r>
              <a:rPr lang="en-US" sz="2800" dirty="0">
                <a:solidFill>
                  <a:srgbClr val="00B0F0"/>
                </a:solidFill>
                <a:latin typeface="Times New Roman"/>
              </a:rPr>
              <a:t> and Lennie </a:t>
            </a:r>
            <a:r>
              <a:rPr lang="en-US" sz="2800" i="1" dirty="0">
                <a:solidFill>
                  <a:srgbClr val="00B0F0"/>
                </a:solidFill>
                <a:latin typeface="Times New Roman"/>
              </a:rPr>
              <a:t>Small</a:t>
            </a:r>
            <a:r>
              <a:rPr lang="en-US" sz="2800" dirty="0">
                <a:solidFill>
                  <a:srgbClr val="00B0F0"/>
                </a:solidFill>
                <a:latin typeface="Times New Roman"/>
              </a:rPr>
              <a:t>. (One sentence each)</a:t>
            </a:r>
          </a:p>
          <a:p>
            <a:endParaRPr lang="en-US" dirty="0">
              <a:solidFill>
                <a:prstClr val="black"/>
              </a:solidFill>
              <a:latin typeface="Times New Roman"/>
            </a:endParaRPr>
          </a:p>
        </p:txBody>
      </p:sp>
    </p:spTree>
    <p:extLst>
      <p:ext uri="{BB962C8B-B14F-4D97-AF65-F5344CB8AC3E}">
        <p14:creationId xmlns:p14="http://schemas.microsoft.com/office/powerpoint/2010/main" val="31847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1" y="2293697"/>
            <a:ext cx="4102780" cy="4086692"/>
          </a:xfrm>
          <a:prstGeom prst="rect">
            <a:avLst/>
          </a:prstGeom>
        </p:spPr>
      </p:pic>
      <p:sp>
        <p:nvSpPr>
          <p:cNvPr id="5" name="Content Placeholder 2"/>
          <p:cNvSpPr txBox="1">
            <a:spLocks/>
          </p:cNvSpPr>
          <p:nvPr/>
        </p:nvSpPr>
        <p:spPr>
          <a:xfrm>
            <a:off x="4441371" y="2038907"/>
            <a:ext cx="7543800" cy="3886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r>
              <a:rPr kumimoji="0" lang="en-US" sz="2400" b="1" i="0" u="none" strike="noStrike" kern="1200" cap="none" spc="0" normalizeH="0" baseline="0" noProof="0" dirty="0" smtClean="0">
                <a:ln>
                  <a:noFill/>
                </a:ln>
                <a:solidFill>
                  <a:srgbClr val="303030"/>
                </a:solidFill>
                <a:effectLst/>
                <a:uLnTx/>
                <a:uFillTx/>
                <a:latin typeface="Times New Roman"/>
                <a:ea typeface="+mn-ea"/>
                <a:cs typeface="+mn-cs"/>
              </a:rPr>
              <a:t>What do George and the one-handed old man Candy have in common?</a:t>
            </a:r>
          </a:p>
          <a:p>
            <a:pPr marL="594360" marR="0" lvl="1" indent="-27432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r>
              <a:rPr kumimoji="0" lang="en-US" sz="2200" b="1" i="0" u="none" strike="noStrike" kern="1200" cap="none" spc="0" normalizeH="0" baseline="0" noProof="0" dirty="0" smtClean="0">
                <a:ln>
                  <a:noFill/>
                </a:ln>
                <a:solidFill>
                  <a:srgbClr val="303030"/>
                </a:solidFill>
                <a:effectLst/>
                <a:uLnTx/>
                <a:uFillTx/>
                <a:latin typeface="Times New Roman"/>
                <a:ea typeface="+mn-ea"/>
                <a:cs typeface="+mn-cs"/>
              </a:rPr>
              <a:t>They are both caretakers of something in need. </a:t>
            </a:r>
          </a:p>
          <a:p>
            <a:pPr marL="868680" marR="0" lvl="2" indent="-22860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r>
              <a:rPr kumimoji="0" lang="en-US" sz="2000" b="1" i="0" u="none" strike="noStrike" kern="1200" cap="none" spc="0" normalizeH="0" baseline="0" noProof="0" dirty="0" smtClean="0">
                <a:ln>
                  <a:noFill/>
                </a:ln>
                <a:solidFill>
                  <a:srgbClr val="303030"/>
                </a:solidFill>
                <a:effectLst/>
                <a:uLnTx/>
                <a:uFillTx/>
                <a:latin typeface="Times New Roman"/>
                <a:ea typeface="+mn-ea"/>
                <a:cs typeface="+mn-cs"/>
              </a:rPr>
              <a:t>Candy </a:t>
            </a:r>
            <a:r>
              <a:rPr kumimoji="0" lang="en-US" sz="2000" b="1" i="0" u="none" strike="noStrike" kern="1200" cap="none" spc="0" normalizeH="0" baseline="0" noProof="0" dirty="0" smtClean="0">
                <a:ln>
                  <a:noFill/>
                </a:ln>
                <a:solidFill>
                  <a:srgbClr val="303030"/>
                </a:solidFill>
                <a:effectLst/>
                <a:uLnTx/>
                <a:uFillTx/>
                <a:latin typeface="Times New Roman"/>
                <a:ea typeface="+mn-ea"/>
                <a:cs typeface="+mn-cs"/>
                <a:sym typeface="Wingdings" panose="05000000000000000000" pitchFamily="2" charset="2"/>
              </a:rPr>
              <a:t> Old Dog</a:t>
            </a:r>
          </a:p>
          <a:p>
            <a:pPr marL="868680" marR="0" lvl="2" indent="-228600" algn="l" defTabSz="914400" rtl="0" eaLnBrk="1" fontAlgn="auto" latinLnBrk="0" hangingPunct="1">
              <a:lnSpc>
                <a:spcPct val="100000"/>
              </a:lnSpc>
              <a:spcBef>
                <a:spcPct val="20000"/>
              </a:spcBef>
              <a:spcAft>
                <a:spcPts val="0"/>
              </a:spcAft>
              <a:buClr>
                <a:srgbClr val="AD0101"/>
              </a:buClr>
              <a:buSzTx/>
              <a:buFont typeface="Arial" pitchFamily="34" charset="0"/>
              <a:buChar char="•"/>
              <a:tabLst/>
              <a:defRPr/>
            </a:pPr>
            <a:r>
              <a:rPr kumimoji="0" lang="en-US" sz="2000" b="1" i="0" u="none" strike="noStrike" kern="1200" cap="none" spc="0" normalizeH="0" baseline="0" noProof="0" dirty="0" smtClean="0">
                <a:ln>
                  <a:noFill/>
                </a:ln>
                <a:solidFill>
                  <a:srgbClr val="303030"/>
                </a:solidFill>
                <a:effectLst/>
                <a:uLnTx/>
                <a:uFillTx/>
                <a:latin typeface="Times New Roman"/>
                <a:ea typeface="+mn-ea"/>
                <a:cs typeface="+mn-cs"/>
                <a:sym typeface="Wingdings" panose="05000000000000000000" pitchFamily="2" charset="2"/>
              </a:rPr>
              <a:t>George  Lennie</a:t>
            </a:r>
            <a:endParaRPr kumimoji="0" lang="en-US" sz="2000" b="1" i="0" u="none" strike="noStrike" kern="1200" cap="none" spc="0" normalizeH="0" baseline="0" noProof="0" dirty="0">
              <a:ln>
                <a:noFill/>
              </a:ln>
              <a:solidFill>
                <a:srgbClr val="303030"/>
              </a:solidFill>
              <a:effectLst/>
              <a:uLnTx/>
              <a:uFillTx/>
              <a:latin typeface="Times New Roman"/>
              <a:ea typeface="+mn-ea"/>
              <a:cs typeface="+mn-cs"/>
            </a:endParaRPr>
          </a:p>
        </p:txBody>
      </p:sp>
      <p:sp>
        <p:nvSpPr>
          <p:cNvPr id="6" name="Rectangle 5"/>
          <p:cNvSpPr/>
          <p:nvPr/>
        </p:nvSpPr>
        <p:spPr>
          <a:xfrm>
            <a:off x="6326857" y="2285164"/>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a:ea typeface="+mn-ea"/>
                <a:cs typeface="+mn-cs"/>
              </a:rPr>
              <a:t>Warm Up #4</a:t>
            </a:r>
          </a:p>
        </p:txBody>
      </p:sp>
    </p:spTree>
    <p:extLst>
      <p:ext uri="{BB962C8B-B14F-4D97-AF65-F5344CB8AC3E}">
        <p14:creationId xmlns:p14="http://schemas.microsoft.com/office/powerpoint/2010/main" val="13221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ircle(in)">
                                      <p:cBhvr>
                                        <p:cTn id="10" dur="2000"/>
                                        <p:tgtEl>
                                          <p:spTgt spid="5">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circle(in)">
                                      <p:cBhvr>
                                        <p:cTn id="13"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2663" y="641221"/>
            <a:ext cx="3949337" cy="6216780"/>
          </a:xfrm>
          <a:prstGeom prst="rect">
            <a:avLst/>
          </a:prstGeom>
        </p:spPr>
      </p:pic>
      <p:sp>
        <p:nvSpPr>
          <p:cNvPr id="5" name="Rectangle 4"/>
          <p:cNvSpPr/>
          <p:nvPr/>
        </p:nvSpPr>
        <p:spPr>
          <a:xfrm>
            <a:off x="1078771" y="1151598"/>
            <a:ext cx="603722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lackadder ITC" panose="04020505051007020D02" pitchFamily="82" charset="0"/>
                <a:ea typeface="+mn-ea"/>
                <a:cs typeface="+mn-cs"/>
              </a:rPr>
              <a:t>Of Mice &amp; Men</a:t>
            </a:r>
            <a:r>
              <a:rPr kumimoji="0" lang="en-US" sz="5400" b="1" i="0" u="none" strike="noStrike" kern="1200" cap="none" spc="0" normalizeH="0" baseline="0" noProof="0"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lackadder ITC" panose="04020505051007020D02" pitchFamily="82" charset="0"/>
                <a:ea typeface="+mn-ea"/>
                <a:cs typeface="+mn-cs"/>
              </a:rPr>
              <a:t>- Ch. 3</a:t>
            </a:r>
            <a:endParaRPr kumimoji="0" lang="en-US" sz="5400" b="1" i="0" u="sng" strike="noStrike" kern="1200" cap="none" spc="0" normalizeH="0" baseline="0" noProof="0"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lackadder ITC" panose="04020505051007020D02" pitchFamily="82" charset="0"/>
              <a:ea typeface="+mn-ea"/>
              <a:cs typeface="+mn-cs"/>
            </a:endParaRPr>
          </a:p>
        </p:txBody>
      </p:sp>
      <p:sp>
        <p:nvSpPr>
          <p:cNvPr id="6" name="Rectangle 5"/>
          <p:cNvSpPr/>
          <p:nvPr/>
        </p:nvSpPr>
        <p:spPr>
          <a:xfrm>
            <a:off x="481652" y="2074928"/>
            <a:ext cx="361573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75000"/>
                  </a:srgbClr>
                </a:solidFill>
                <a:effectLst/>
                <a:uLnTx/>
                <a:uFillTx/>
                <a:latin typeface="Calibri" panose="020F0502020204030204"/>
                <a:ea typeface="+mn-ea"/>
                <a:cs typeface="+mn-cs"/>
              </a:rPr>
              <a:t>Warm Up#5</a:t>
            </a:r>
          </a:p>
        </p:txBody>
      </p:sp>
      <p:sp>
        <p:nvSpPr>
          <p:cNvPr id="7" name="TextBox 6"/>
          <p:cNvSpPr txBox="1"/>
          <p:nvPr/>
        </p:nvSpPr>
        <p:spPr>
          <a:xfrm>
            <a:off x="849086" y="3108960"/>
            <a:ext cx="611341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a:ea typeface="+mn-ea"/>
                <a:cs typeface="+mn-cs"/>
              </a:rPr>
              <a:t>Do you believe Candy should have shot his dog himself? Why or why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a:ea typeface="+mn-ea"/>
                <a:cs typeface="+mn-cs"/>
              </a:rPr>
              <a:t>(4-5 sentences) </a:t>
            </a:r>
          </a:p>
        </p:txBody>
      </p:sp>
    </p:spTree>
    <p:extLst>
      <p:ext uri="{BB962C8B-B14F-4D97-AF65-F5344CB8AC3E}">
        <p14:creationId xmlns:p14="http://schemas.microsoft.com/office/powerpoint/2010/main" val="382815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00" y="991080"/>
            <a:ext cx="5882198" cy="3611562"/>
          </a:xfrm>
          <a:prstGeom prst="rect">
            <a:avLst/>
          </a:prstGeom>
        </p:spPr>
      </p:pic>
      <p:sp>
        <p:nvSpPr>
          <p:cNvPr id="6" name="Rectangle 5"/>
          <p:cNvSpPr/>
          <p:nvPr/>
        </p:nvSpPr>
        <p:spPr>
          <a:xfrm>
            <a:off x="923464" y="991080"/>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#6</a:t>
            </a:r>
          </a:p>
        </p:txBody>
      </p:sp>
      <p:sp>
        <p:nvSpPr>
          <p:cNvPr id="7" name="TextBox 6"/>
          <p:cNvSpPr txBox="1"/>
          <p:nvPr/>
        </p:nvSpPr>
        <p:spPr>
          <a:xfrm>
            <a:off x="385763" y="1943100"/>
            <a:ext cx="54435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Observe the photo. Write 4-5 sentences about what you notice. Can you make any connections to </a:t>
            </a:r>
            <a:r>
              <a:rPr kumimoji="0" lang="en-US" sz="1800" b="0" i="0" u="sng" strike="noStrike" kern="1200" cap="none" spc="0" normalizeH="0" baseline="0" noProof="0" dirty="0" smtClean="0">
                <a:ln>
                  <a:noFill/>
                </a:ln>
                <a:solidFill>
                  <a:prstClr val="black"/>
                </a:solidFill>
                <a:effectLst/>
                <a:uLnTx/>
                <a:uFillTx/>
                <a:latin typeface="Calibri" panose="020F0502020204030204"/>
                <a:ea typeface="+mn-ea"/>
                <a:cs typeface="+mn-cs"/>
              </a:rPr>
              <a:t>Of Mice and Men</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95400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808536" y="-140680"/>
            <a:ext cx="10152909"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smtClean="0">
                <a:ln w="0"/>
                <a:solidFill>
                  <a:srgbClr val="FFFF00"/>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Of Mice &amp; Men</a:t>
            </a:r>
            <a:r>
              <a:rPr kumimoji="0" lang="en-US" sz="6600" b="0" i="0" u="none" strike="noStrike" kern="1200" cap="none" spc="0" normalizeH="0" baseline="0" noProof="0" dirty="0" smtClean="0">
                <a:ln w="0"/>
                <a:solidFill>
                  <a:srgbClr val="FFFF00"/>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 </a:t>
            </a:r>
            <a:r>
              <a:rPr kumimoji="0" lang="en-US" sz="5400" b="0" i="0" u="none" strike="noStrike" kern="1200" cap="none" spc="0" normalizeH="0" baseline="0" noProof="0" dirty="0" smtClean="0">
                <a:ln w="0"/>
                <a:solidFill>
                  <a:srgbClr val="FFC000"/>
                </a:solidFill>
                <a:effectLst>
                  <a:outerShdw blurRad="38100" dist="19050" dir="2700000" algn="tl" rotWithShape="0">
                    <a:prstClr val="black">
                      <a:alpha val="40000"/>
                    </a:prstClr>
                  </a:outerShdw>
                </a:effectLst>
                <a:uLnTx/>
                <a:uFillTx/>
                <a:latin typeface="Calibri" panose="020F0502020204030204"/>
                <a:ea typeface="+mn-ea"/>
                <a:cs typeface="+mn-cs"/>
              </a:rPr>
              <a:t>Chapter 4- Begin</a:t>
            </a:r>
            <a:endParaRPr kumimoji="0" lang="en-US" sz="5400" b="0" i="0" u="sng" strike="noStrike" kern="1200" cap="none" spc="0" normalizeH="0" baseline="0" noProof="0" dirty="0" smtClean="0">
              <a:ln w="0"/>
              <a:solidFill>
                <a:srgbClr val="FFC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6" name="Rectangle 5"/>
          <p:cNvSpPr/>
          <p:nvPr/>
        </p:nvSpPr>
        <p:spPr>
          <a:xfrm>
            <a:off x="1432395" y="1088096"/>
            <a:ext cx="361573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Up#7</a:t>
            </a:r>
          </a:p>
        </p:txBody>
      </p:sp>
      <p:sp>
        <p:nvSpPr>
          <p:cNvPr id="7" name="TextBox 6"/>
          <p:cNvSpPr txBox="1"/>
          <p:nvPr/>
        </p:nvSpPr>
        <p:spPr>
          <a:xfrm>
            <a:off x="590844" y="2011426"/>
            <a:ext cx="6330461"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Define these five terms in your Warm 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rPr>
              <a:t>Aloof (adj.)-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rPr>
              <a:t>Fawning (adj.)-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rPr>
              <a:t>Apprehension (n.)-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rPr>
              <a:t>Indignation (n.)-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92D050"/>
                </a:solidFill>
                <a:effectLst/>
                <a:uLnTx/>
                <a:uFillTx/>
                <a:latin typeface="Calibri" panose="020F0502020204030204"/>
                <a:ea typeface="+mn-ea"/>
                <a:cs typeface="+mn-cs"/>
              </a:rPr>
              <a:t>Crestfallen (adj.)- </a:t>
            </a:r>
          </a:p>
        </p:txBody>
      </p:sp>
    </p:spTree>
    <p:extLst>
      <p:ext uri="{BB962C8B-B14F-4D97-AF65-F5344CB8AC3E}">
        <p14:creationId xmlns:p14="http://schemas.microsoft.com/office/powerpoint/2010/main" val="3537695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489738" y="956600"/>
            <a:ext cx="5469766"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sng" strike="noStrike" kern="1200" cap="none" spc="0" normalizeH="0" baseline="0" noProof="0" dirty="0" smtClean="0">
                <a:ln w="0"/>
                <a:solidFill>
                  <a:srgbClr val="FFFF00"/>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Of Mice &amp; </a:t>
            </a:r>
            <a:r>
              <a:rPr kumimoji="0" lang="en-US" sz="6600" b="0" i="0" u="sng" strike="noStrike" kern="1200" cap="none" spc="0" normalizeH="0" baseline="0" noProof="0" smtClean="0">
                <a:ln w="0"/>
                <a:solidFill>
                  <a:srgbClr val="FFFF00"/>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Men</a:t>
            </a:r>
            <a:r>
              <a:rPr kumimoji="0" lang="en-US" sz="6600" b="0" i="0" u="none" strike="noStrike" kern="1200" cap="none" spc="0" normalizeH="0" baseline="0" noProof="0" smtClean="0">
                <a:ln w="0"/>
                <a:solidFill>
                  <a:srgbClr val="FFFF00"/>
                </a:solidFill>
                <a:effectLst>
                  <a:outerShdw blurRad="38100" dist="19050" dir="2700000" algn="tl" rotWithShape="0">
                    <a:prstClr val="black">
                      <a:alpha val="40000"/>
                    </a:prstClr>
                  </a:outerShdw>
                </a:effectLst>
                <a:uLnTx/>
                <a:uFillTx/>
                <a:latin typeface="Blackadder ITC" panose="04020505051007020D02" pitchFamily="82" charset="0"/>
                <a:ea typeface="+mn-ea"/>
                <a:cs typeface="+mn-cs"/>
              </a:rPr>
              <a:t> </a:t>
            </a:r>
            <a:endParaRPr kumimoji="0" lang="en-US" sz="5400" b="0" i="0" u="sng" strike="noStrike" kern="1200" cap="none" spc="0" normalizeH="0" baseline="0" noProof="0" dirty="0" smtClean="0">
              <a:ln w="0"/>
              <a:solidFill>
                <a:srgbClr val="FFC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5" name="TextBox 4"/>
          <p:cNvSpPr txBox="1"/>
          <p:nvPr/>
        </p:nvSpPr>
        <p:spPr>
          <a:xfrm>
            <a:off x="692331" y="2246811"/>
            <a:ext cx="1136282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smtClean="0">
                <a:ln>
                  <a:noFill/>
                </a:ln>
                <a:solidFill>
                  <a:srgbClr val="FFC000"/>
                </a:solidFill>
                <a:effectLst/>
                <a:uLnTx/>
                <a:uFillTx/>
                <a:latin typeface="Calibri" panose="020F0502020204030204"/>
                <a:ea typeface="+mn-ea"/>
                <a:cs typeface="+mn-cs"/>
              </a:rPr>
              <a:t>Quick Write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smtClean="0">
                <a:ln>
                  <a:noFill/>
                </a:ln>
                <a:solidFill>
                  <a:srgbClr val="FF0000"/>
                </a:solidFill>
                <a:effectLst/>
                <a:uLnTx/>
                <a:uFillTx/>
                <a:latin typeface="Calibri" panose="020F0502020204030204"/>
                <a:ea typeface="+mn-ea"/>
                <a:cs typeface="+mn-cs"/>
              </a:rPr>
              <a:t>Analyze &amp; Explain: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C000"/>
                </a:solidFill>
                <a:effectLst/>
                <a:uLnTx/>
                <a:uFillTx/>
                <a:latin typeface="Calibri" panose="020F0502020204030204"/>
                <a:ea typeface="+mn-ea"/>
                <a:cs typeface="+mn-cs"/>
              </a:rPr>
              <a:t>Why do bullies behave the way they do? </a:t>
            </a:r>
          </a:p>
        </p:txBody>
      </p:sp>
    </p:spTree>
    <p:extLst>
      <p:ext uri="{BB962C8B-B14F-4D97-AF65-F5344CB8AC3E}">
        <p14:creationId xmlns:p14="http://schemas.microsoft.com/office/powerpoint/2010/main" val="13542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1022</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Arial Narrow</vt:lpstr>
      <vt:lpstr>Blackadder ITC</vt:lpstr>
      <vt:lpstr>Calibri</vt:lpstr>
      <vt:lpstr>Calibri Light</vt:lpstr>
      <vt:lpstr>Impact</vt:lpstr>
      <vt:lpstr>Times New Roman</vt:lpstr>
      <vt:lpstr>Wingdings</vt:lpstr>
      <vt:lpstr>Perspective</vt:lpstr>
      <vt:lpstr>Office Theme</vt:lpstr>
      <vt:lpstr>NewsPrint</vt:lpstr>
      <vt:lpstr>Warm Up #1</vt:lpstr>
      <vt:lpstr>PowerPoint Presentation</vt:lpstr>
      <vt:lpstr>Warm Up #3-Compare Settings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#1</dc:title>
  <dc:creator>Michael Gerhard</dc:creator>
  <cp:lastModifiedBy>Michael Gerhard</cp:lastModifiedBy>
  <cp:revision>13</cp:revision>
  <cp:lastPrinted>2017-02-21T15:19:30Z</cp:lastPrinted>
  <dcterms:created xsi:type="dcterms:W3CDTF">2017-01-24T14:48:21Z</dcterms:created>
  <dcterms:modified xsi:type="dcterms:W3CDTF">2017-02-21T16:25:35Z</dcterms:modified>
</cp:coreProperties>
</file>