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5" r:id="rId5"/>
    <p:sldMasterId id="2147483717" r:id="rId6"/>
    <p:sldMasterId id="2147483729" r:id="rId7"/>
    <p:sldMasterId id="2147483741" r:id="rId8"/>
  </p:sldMasterIdLst>
  <p:sldIdLst>
    <p:sldId id="256" r:id="rId9"/>
    <p:sldId id="257" r:id="rId10"/>
    <p:sldId id="258" r:id="rId11"/>
    <p:sldId id="264" r:id="rId12"/>
    <p:sldId id="261" r:id="rId13"/>
    <p:sldId id="265" r:id="rId14"/>
    <p:sldId id="266" r:id="rId15"/>
    <p:sldId id="260" r:id="rId16"/>
    <p:sldId id="259"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09176-0B80-4A23-B6CF-D9A862DBE2DC}"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165932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09176-0B80-4A23-B6CF-D9A862DBE2DC}"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12281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09176-0B80-4A23-B6CF-D9A862DBE2DC}"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103459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375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735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427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435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097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247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415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016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09176-0B80-4A23-B6CF-D9A862DBE2DC}"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926771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4595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11/1/2016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459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2673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5961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3583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040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1419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038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1099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4B61F-C052-4E6D-A82B-B0D151EA4A9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139388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409176-0B80-4A23-B6CF-D9A862DBE2DC}"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2669844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4B61F-C052-4E6D-A82B-B0D151EA4A9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128040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74B61F-C052-4E6D-A82B-B0D151EA4A9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3315592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4B61F-C052-4E6D-A82B-B0D151EA4A9E}"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4277573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4B61F-C052-4E6D-A82B-B0D151EA4A9E}"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1964837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4B61F-C052-4E6D-A82B-B0D151EA4A9E}"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3517016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4B61F-C052-4E6D-A82B-B0D151EA4A9E}"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128375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74B61F-C052-4E6D-A82B-B0D151EA4A9E}"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1607576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74B61F-C052-4E6D-A82B-B0D151EA4A9E}"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3273157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4B61F-C052-4E6D-A82B-B0D151EA4A9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2607179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4B61F-C052-4E6D-A82B-B0D151EA4A9E}"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B50CD-7A30-4AA8-A4EC-8D585AC24CFF}" type="slidenum">
              <a:rPr lang="en-US" smtClean="0"/>
              <a:t>‹#›</a:t>
            </a:fld>
            <a:endParaRPr lang="en-US"/>
          </a:p>
        </p:txBody>
      </p:sp>
    </p:spTree>
    <p:extLst>
      <p:ext uri="{BB962C8B-B14F-4D97-AF65-F5344CB8AC3E}">
        <p14:creationId xmlns:p14="http://schemas.microsoft.com/office/powerpoint/2010/main" val="47545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09176-0B80-4A23-B6CF-D9A862DBE2DC}"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953253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4211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0261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9805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5818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5917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5685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5168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7308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1129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174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09176-0B80-4A23-B6CF-D9A862DBE2DC}"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231513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645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0075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4209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7423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4CD693-936F-440A-912C-D1DF1C67CD7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2510661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CD693-936F-440A-912C-D1DF1C67CD7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2052159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CD693-936F-440A-912C-D1DF1C67CD7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31543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CD693-936F-440A-912C-D1DF1C67CD7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3414932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4CD693-936F-440A-912C-D1DF1C67CD74}"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1267920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4CD693-936F-440A-912C-D1DF1C67CD74}"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2086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09176-0B80-4A23-B6CF-D9A862DBE2DC}"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14950164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CD693-936F-440A-912C-D1DF1C67CD74}"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3737246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4CD693-936F-440A-912C-D1DF1C67CD7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4269768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4CD693-936F-440A-912C-D1DF1C67CD7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35098236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CD693-936F-440A-912C-D1DF1C67CD7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4017467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CD693-936F-440A-912C-D1DF1C67CD7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78E5-7F37-4095-AC49-A574E50FF980}" type="slidenum">
              <a:rPr lang="en-US" smtClean="0"/>
              <a:t>‹#›</a:t>
            </a:fld>
            <a:endParaRPr lang="en-US"/>
          </a:p>
        </p:txBody>
      </p:sp>
    </p:spTree>
    <p:extLst>
      <p:ext uri="{BB962C8B-B14F-4D97-AF65-F5344CB8AC3E}">
        <p14:creationId xmlns:p14="http://schemas.microsoft.com/office/powerpoint/2010/main" val="1776689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D55AA5-3BEA-45D0-B4E9-6583E7301EE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1296096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D55AA5-3BEA-45D0-B4E9-6583E7301EE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27468205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6D55AA5-3BEA-45D0-B4E9-6583E7301EE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3602441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D55AA5-3BEA-45D0-B4E9-6583E7301EE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7098-B895-4716-A920-DBA2FD28CD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3426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D55AA5-3BEA-45D0-B4E9-6583E7301EE4}"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250606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09176-0B80-4A23-B6CF-D9A862DBE2DC}"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9908894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D55AA5-3BEA-45D0-B4E9-6583E7301EE4}"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947630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55AA5-3BEA-45D0-B4E9-6583E7301EE4}"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13100006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6D55AA5-3BEA-45D0-B4E9-6583E7301EE4}" type="datetimeFigureOut">
              <a:rPr lang="en-US" smtClean="0"/>
              <a:t>11/1/2016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79F7098-B895-4716-A920-DBA2FD28CD15}" type="slidenum">
              <a:rPr lang="en-US" smtClean="0"/>
              <a:t>‹#›</a:t>
            </a:fld>
            <a:endParaRPr lang="en-US"/>
          </a:p>
        </p:txBody>
      </p:sp>
    </p:spTree>
    <p:extLst>
      <p:ext uri="{BB962C8B-B14F-4D97-AF65-F5344CB8AC3E}">
        <p14:creationId xmlns:p14="http://schemas.microsoft.com/office/powerpoint/2010/main" val="1915498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55AA5-3BEA-45D0-B4E9-6583E7301EE4}"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378460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55AA5-3BEA-45D0-B4E9-6583E7301EE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1978073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55AA5-3BEA-45D0-B4E9-6583E7301EE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7098-B895-4716-A920-DBA2FD28CD15}" type="slidenum">
              <a:rPr lang="en-US" smtClean="0"/>
              <a:t>‹#›</a:t>
            </a:fld>
            <a:endParaRPr lang="en-US"/>
          </a:p>
        </p:txBody>
      </p:sp>
    </p:spTree>
    <p:extLst>
      <p:ext uri="{BB962C8B-B14F-4D97-AF65-F5344CB8AC3E}">
        <p14:creationId xmlns:p14="http://schemas.microsoft.com/office/powerpoint/2010/main" val="16643176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6CD3B-B803-4719-94DD-2BCACC2FD95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3800647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CD3B-B803-4719-94DD-2BCACC2FD95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706456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36CD3B-B803-4719-94DD-2BCACC2FD95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3528320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6CD3B-B803-4719-94DD-2BCACC2FD956}"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307429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409176-0B80-4A23-B6CF-D9A862DBE2DC}"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3114795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6CD3B-B803-4719-94DD-2BCACC2FD956}"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915562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6CD3B-B803-4719-94DD-2BCACC2FD956}"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475374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6CD3B-B803-4719-94DD-2BCACC2FD956}"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28506461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36CD3B-B803-4719-94DD-2BCACC2FD956}"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1079225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36CD3B-B803-4719-94DD-2BCACC2FD956}"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15059941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CD3B-B803-4719-94DD-2BCACC2FD95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7248848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6CD3B-B803-4719-94DD-2BCACC2FD956}"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7266-3D90-4A97-A20C-89704F9D5CF2}" type="slidenum">
              <a:rPr lang="en-US" smtClean="0"/>
              <a:t>‹#›</a:t>
            </a:fld>
            <a:endParaRPr lang="en-US"/>
          </a:p>
        </p:txBody>
      </p:sp>
    </p:spTree>
    <p:extLst>
      <p:ext uri="{BB962C8B-B14F-4D97-AF65-F5344CB8AC3E}">
        <p14:creationId xmlns:p14="http://schemas.microsoft.com/office/powerpoint/2010/main" val="4064535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94469342"/>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6507653"/>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43792843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409176-0B80-4A23-B6CF-D9A862DBE2DC}"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B61DD-5E28-4488-AD4C-016C492F572A}" type="slidenum">
              <a:rPr lang="en-US" smtClean="0"/>
              <a:t>‹#›</a:t>
            </a:fld>
            <a:endParaRPr lang="en-US"/>
          </a:p>
        </p:txBody>
      </p:sp>
    </p:spTree>
    <p:extLst>
      <p:ext uri="{BB962C8B-B14F-4D97-AF65-F5344CB8AC3E}">
        <p14:creationId xmlns:p14="http://schemas.microsoft.com/office/powerpoint/2010/main" val="13154098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7423323"/>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657162"/>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4806817"/>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14307"/>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111968569"/>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35879999"/>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9745471"/>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46075"/>
            <a:ext cx="2692400" cy="583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1200" y="346075"/>
            <a:ext cx="7874000" cy="583088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429842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5.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hyperlink" Target="../Credits.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09176-0B80-4A23-B6CF-D9A862DBE2DC}"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B61DD-5E28-4488-AD4C-016C492F572A}" type="slidenum">
              <a:rPr lang="en-US" smtClean="0"/>
              <a:t>‹#›</a:t>
            </a:fld>
            <a:endParaRPr lang="en-US"/>
          </a:p>
        </p:txBody>
      </p:sp>
    </p:spTree>
    <p:extLst>
      <p:ext uri="{BB962C8B-B14F-4D97-AF65-F5344CB8AC3E}">
        <p14:creationId xmlns:p14="http://schemas.microsoft.com/office/powerpoint/2010/main" val="331496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654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4B61F-C052-4E6D-A82B-B0D151EA4A9E}"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B50CD-7A30-4AA8-A4EC-8D585AC24CFF}" type="slidenum">
              <a:rPr lang="en-US" smtClean="0"/>
              <a:t>‹#›</a:t>
            </a:fld>
            <a:endParaRPr lang="en-US"/>
          </a:p>
        </p:txBody>
      </p:sp>
    </p:spTree>
    <p:extLst>
      <p:ext uri="{BB962C8B-B14F-4D97-AF65-F5344CB8AC3E}">
        <p14:creationId xmlns:p14="http://schemas.microsoft.com/office/powerpoint/2010/main" val="24289798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867042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CD693-936F-440A-912C-D1DF1C67CD74}"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C78E5-7F37-4095-AC49-A574E50FF980}" type="slidenum">
              <a:rPr lang="en-US" smtClean="0"/>
              <a:t>‹#›</a:t>
            </a:fld>
            <a:endParaRPr lang="en-US"/>
          </a:p>
        </p:txBody>
      </p:sp>
    </p:spTree>
    <p:extLst>
      <p:ext uri="{BB962C8B-B14F-4D97-AF65-F5344CB8AC3E}">
        <p14:creationId xmlns:p14="http://schemas.microsoft.com/office/powerpoint/2010/main" val="25194006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A6D55AA5-3BEA-45D0-B4E9-6583E7301EE4}" type="datetimeFigureOut">
              <a:rPr lang="en-US" smtClean="0"/>
              <a:t>11/1/2016</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79F7098-B895-4716-A920-DBA2FD28CD15}" type="slidenum">
              <a:rPr lang="en-US" smtClean="0"/>
              <a:t>‹#›</a:t>
            </a:fld>
            <a:endParaRPr lang="en-US"/>
          </a:p>
        </p:txBody>
      </p:sp>
    </p:spTree>
    <p:extLst>
      <p:ext uri="{BB962C8B-B14F-4D97-AF65-F5344CB8AC3E}">
        <p14:creationId xmlns:p14="http://schemas.microsoft.com/office/powerpoint/2010/main" val="21564895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8161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6CD3B-B803-4719-94DD-2BCACC2FD956}"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07266-3D90-4A97-A20C-89704F9D5CF2}" type="slidenum">
              <a:rPr lang="en-US" smtClean="0"/>
              <a:t>‹#›</a:t>
            </a:fld>
            <a:endParaRPr lang="en-US"/>
          </a:p>
        </p:txBody>
      </p:sp>
    </p:spTree>
    <p:extLst>
      <p:ext uri="{BB962C8B-B14F-4D97-AF65-F5344CB8AC3E}">
        <p14:creationId xmlns:p14="http://schemas.microsoft.com/office/powerpoint/2010/main" val="36972208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AutoShape 2">
            <a:hlinkClick r:id="" action="ppaction://hlinkshowjump?jump=firstslide" highlightClick="1"/>
          </p:cNvPr>
          <p:cNvSpPr>
            <a:spLocks noChangeArrowheads="1"/>
          </p:cNvSpPr>
          <p:nvPr userDrawn="1"/>
        </p:nvSpPr>
        <p:spPr bwMode="auto">
          <a:xfrm>
            <a:off x="10208684" y="6019800"/>
            <a:ext cx="812800" cy="838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800"/>
          </a:p>
        </p:txBody>
      </p:sp>
      <p:sp>
        <p:nvSpPr>
          <p:cNvPr id="1027" name="AutoShape 3">
            <a:hlinkClick r:id="" action="ppaction://hlinkshowjump?jump=nextslide" highlightClick="1"/>
          </p:cNvPr>
          <p:cNvSpPr>
            <a:spLocks noChangeArrowheads="1"/>
          </p:cNvSpPr>
          <p:nvPr userDrawn="1"/>
        </p:nvSpPr>
        <p:spPr bwMode="auto">
          <a:xfrm>
            <a:off x="9175751" y="6019800"/>
            <a:ext cx="914400" cy="838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800"/>
          </a:p>
        </p:txBody>
      </p:sp>
      <p:sp>
        <p:nvSpPr>
          <p:cNvPr id="1028" name="AutoShape 4">
            <a:hlinkClick r:id="" action="ppaction://hlinkshowjump?jump=endshow" highlightClick="1"/>
          </p:cNvPr>
          <p:cNvSpPr>
            <a:spLocks noChangeArrowheads="1"/>
          </p:cNvSpPr>
          <p:nvPr userDrawn="1"/>
        </p:nvSpPr>
        <p:spPr bwMode="auto">
          <a:xfrm>
            <a:off x="11125200" y="6019800"/>
            <a:ext cx="711200" cy="838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800"/>
          </a:p>
        </p:txBody>
      </p:sp>
      <p:sp>
        <p:nvSpPr>
          <p:cNvPr id="1029" name="AutoShape 5">
            <a:hlinkClick r:id="" action="ppaction://hlinkshowjump?jump=previousslide" highlightClick="1"/>
          </p:cNvPr>
          <p:cNvSpPr>
            <a:spLocks noChangeArrowheads="1"/>
          </p:cNvSpPr>
          <p:nvPr userDrawn="1"/>
        </p:nvSpPr>
        <p:spPr bwMode="auto">
          <a:xfrm>
            <a:off x="8229600" y="6032500"/>
            <a:ext cx="897467" cy="8255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800"/>
          </a:p>
        </p:txBody>
      </p:sp>
      <p:sp>
        <p:nvSpPr>
          <p:cNvPr id="1030" name="Rectangle 6"/>
          <p:cNvSpPr>
            <a:spLocks noGrp="1" noChangeArrowheads="1"/>
          </p:cNvSpPr>
          <p:nvPr>
            <p:ph type="title"/>
          </p:nvPr>
        </p:nvSpPr>
        <p:spPr bwMode="auto">
          <a:xfrm>
            <a:off x="711200" y="346075"/>
            <a:ext cx="1076960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7">
            <a:hlinkClick r:id="rId14" action="ppaction://hlinkpres?slideindex=1&amp;slidetitle="/>
          </p:cNvPr>
          <p:cNvSpPr>
            <a:spLocks noChangeArrowheads="1"/>
          </p:cNvSpPr>
          <p:nvPr userDrawn="1"/>
        </p:nvSpPr>
        <p:spPr bwMode="auto">
          <a:xfrm>
            <a:off x="6705600" y="6629400"/>
            <a:ext cx="812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1800"/>
          </a:p>
        </p:txBody>
      </p:sp>
    </p:spTree>
    <p:extLst>
      <p:ext uri="{BB962C8B-B14F-4D97-AF65-F5344CB8AC3E}">
        <p14:creationId xmlns:p14="http://schemas.microsoft.com/office/powerpoint/2010/main" val="101873693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2500" b="1" kern="1200">
          <a:solidFill>
            <a:srgbClr val="FFFF99"/>
          </a:solidFill>
          <a:latin typeface="+mj-lt"/>
          <a:ea typeface="+mj-ea"/>
          <a:cs typeface="+mj-cs"/>
        </a:defRPr>
      </a:lvl1pPr>
      <a:lvl2pPr algn="ctr" rtl="0" eaLnBrk="0" fontAlgn="base" hangingPunct="0">
        <a:spcBef>
          <a:spcPct val="0"/>
        </a:spcBef>
        <a:spcAft>
          <a:spcPct val="0"/>
        </a:spcAft>
        <a:defRPr sz="2500" b="1">
          <a:solidFill>
            <a:srgbClr val="FFFF99"/>
          </a:solidFill>
          <a:latin typeface="Verdana" panose="020B0604030504040204" pitchFamily="34" charset="0"/>
        </a:defRPr>
      </a:lvl2pPr>
      <a:lvl3pPr algn="ctr" rtl="0" eaLnBrk="0" fontAlgn="base" hangingPunct="0">
        <a:spcBef>
          <a:spcPct val="0"/>
        </a:spcBef>
        <a:spcAft>
          <a:spcPct val="0"/>
        </a:spcAft>
        <a:defRPr sz="2500" b="1">
          <a:solidFill>
            <a:srgbClr val="FFFF99"/>
          </a:solidFill>
          <a:latin typeface="Verdana" panose="020B0604030504040204" pitchFamily="34" charset="0"/>
        </a:defRPr>
      </a:lvl3pPr>
      <a:lvl4pPr algn="ctr" rtl="0" eaLnBrk="0" fontAlgn="base" hangingPunct="0">
        <a:spcBef>
          <a:spcPct val="0"/>
        </a:spcBef>
        <a:spcAft>
          <a:spcPct val="0"/>
        </a:spcAft>
        <a:defRPr sz="2500" b="1">
          <a:solidFill>
            <a:srgbClr val="FFFF99"/>
          </a:solidFill>
          <a:latin typeface="Verdana" panose="020B0604030504040204" pitchFamily="34" charset="0"/>
        </a:defRPr>
      </a:lvl4pPr>
      <a:lvl5pPr algn="ctr" rtl="0" eaLnBrk="0" fontAlgn="base" hangingPunct="0">
        <a:spcBef>
          <a:spcPct val="0"/>
        </a:spcBef>
        <a:spcAft>
          <a:spcPct val="0"/>
        </a:spcAft>
        <a:defRPr sz="2500" b="1">
          <a:solidFill>
            <a:srgbClr val="FFFF99"/>
          </a:solidFill>
          <a:latin typeface="Verdana" panose="020B0604030504040204" pitchFamily="34" charset="0"/>
        </a:defRPr>
      </a:lvl5pPr>
      <a:lvl6pPr marL="457200" algn="ctr" rtl="0" fontAlgn="base">
        <a:spcBef>
          <a:spcPct val="0"/>
        </a:spcBef>
        <a:spcAft>
          <a:spcPct val="0"/>
        </a:spcAft>
        <a:defRPr sz="2500" b="1">
          <a:solidFill>
            <a:srgbClr val="FFFF99"/>
          </a:solidFill>
          <a:latin typeface="Verdana" panose="020B0604030504040204" pitchFamily="34" charset="0"/>
        </a:defRPr>
      </a:lvl6pPr>
      <a:lvl7pPr marL="914400" algn="ctr" rtl="0" fontAlgn="base">
        <a:spcBef>
          <a:spcPct val="0"/>
        </a:spcBef>
        <a:spcAft>
          <a:spcPct val="0"/>
        </a:spcAft>
        <a:defRPr sz="2500" b="1">
          <a:solidFill>
            <a:srgbClr val="FFFF99"/>
          </a:solidFill>
          <a:latin typeface="Verdana" panose="020B0604030504040204" pitchFamily="34" charset="0"/>
        </a:defRPr>
      </a:lvl7pPr>
      <a:lvl8pPr marL="1371600" algn="ctr" rtl="0" fontAlgn="base">
        <a:spcBef>
          <a:spcPct val="0"/>
        </a:spcBef>
        <a:spcAft>
          <a:spcPct val="0"/>
        </a:spcAft>
        <a:defRPr sz="2500" b="1">
          <a:solidFill>
            <a:srgbClr val="FFFF99"/>
          </a:solidFill>
          <a:latin typeface="Verdana" panose="020B0604030504040204" pitchFamily="34" charset="0"/>
        </a:defRPr>
      </a:lvl8pPr>
      <a:lvl9pPr marL="1828800" algn="ctr" rtl="0" fontAlgn="base">
        <a:spcBef>
          <a:spcPct val="0"/>
        </a:spcBef>
        <a:spcAft>
          <a:spcPct val="0"/>
        </a:spcAft>
        <a:defRPr sz="2500" b="1">
          <a:solidFill>
            <a:srgbClr val="FFFF99"/>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a:t>
            </a:r>
            <a:r>
              <a:rPr lang="en-US" baseline="30000" dirty="0" smtClean="0"/>
              <a:t>nd</a:t>
            </a:r>
            <a:r>
              <a:rPr lang="en-US" dirty="0" smtClean="0"/>
              <a:t> 6 </a:t>
            </a:r>
            <a:r>
              <a:rPr lang="en-US" smtClean="0"/>
              <a:t>Weeks Warm-Ups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532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813" y="1817316"/>
            <a:ext cx="3772828"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Welcome!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Warm Up #9</a:t>
            </a:r>
            <a:endPar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5" name="TextBox 4"/>
          <p:cNvSpPr txBox="1"/>
          <p:nvPr/>
        </p:nvSpPr>
        <p:spPr>
          <a:xfrm>
            <a:off x="171450" y="3571875"/>
            <a:ext cx="113585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For Warm Up #9, copy the below modified THEME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 name="TextBox 5"/>
          <p:cNvSpPr txBox="1"/>
          <p:nvPr/>
        </p:nvSpPr>
        <p:spPr>
          <a:xfrm>
            <a:off x="171450" y="3895040"/>
            <a:ext cx="11801475"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Modified Theme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Title</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smtClean="0">
                <a:ln>
                  <a:noFill/>
                </a:ln>
                <a:solidFill>
                  <a:srgbClr val="00B0F0"/>
                </a:solidFill>
                <a:effectLst/>
                <a:uLnTx/>
                <a:uFillTx/>
                <a:latin typeface="Calibri" panose="020F0502020204030204"/>
                <a:ea typeface="+mn-ea"/>
                <a:cs typeface="+mn-cs"/>
              </a:rPr>
              <a:t>Genre</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smtClean="0">
                <a:ln>
                  <a:noFill/>
                </a:ln>
                <a:solidFill>
                  <a:srgbClr val="7030A0"/>
                </a:solidFill>
                <a:effectLst/>
                <a:uLnTx/>
                <a:uFillTx/>
                <a:latin typeface="Calibri" panose="020F0502020204030204"/>
                <a:ea typeface="+mn-ea"/>
                <a:cs typeface="+mn-cs"/>
              </a:rPr>
              <a:t>Author’s Name</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US" sz="1800" b="0" i="1" u="none" strike="noStrike" kern="1200" cap="none" spc="0" normalizeH="0" baseline="0" noProof="0" dirty="0" smtClean="0">
                <a:ln>
                  <a:noFill/>
                </a:ln>
                <a:solidFill>
                  <a:prstClr val="black"/>
                </a:solidFill>
                <a:effectLst/>
                <a:uLnTx/>
                <a:uFillTx/>
                <a:latin typeface="Calibri" panose="020F0502020204030204"/>
                <a:ea typeface="+mn-ea"/>
                <a:cs typeface="+mn-cs"/>
              </a:rPr>
              <a:t>Analysis Verb (from list)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800" b="1" i="0" u="sng" strike="noStrike" kern="1200" cap="none" spc="0" normalizeH="0" baseline="0" noProof="0" dirty="0" smtClean="0">
                <a:ln>
                  <a:noFill/>
                </a:ln>
                <a:solidFill>
                  <a:srgbClr val="FF0000"/>
                </a:solidFill>
                <a:effectLst/>
                <a:uLnTx/>
                <a:uFillTx/>
                <a:latin typeface="Calibri" panose="020F0502020204030204"/>
                <a:ea typeface="+mn-ea"/>
                <a:cs typeface="+mn-cs"/>
              </a:rPr>
              <a:t>,(through the use of [device]),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Subject (</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what should the reader learn</a:t>
            </a:r>
            <a:r>
              <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71450" y="5018990"/>
            <a:ext cx="11915775" cy="166199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Copy this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“Sunday Candy,” </a:t>
            </a:r>
            <a:r>
              <a:rPr kumimoji="0" lang="en-US" sz="1800" b="0" i="0" u="none" strike="noStrike" kern="1200" cap="none" spc="0" normalizeH="0" baseline="0" noProof="0" dirty="0" smtClean="0">
                <a:ln>
                  <a:noFill/>
                </a:ln>
                <a:solidFill>
                  <a:srgbClr val="00B0F0"/>
                </a:solidFill>
                <a:effectLst/>
                <a:uLnTx/>
                <a:uFillTx/>
                <a:latin typeface="Calibri" panose="020F0502020204030204"/>
                <a:ea typeface="+mn-ea"/>
                <a:cs typeface="+mn-cs"/>
              </a:rPr>
              <a:t>a song </a:t>
            </a:r>
            <a:r>
              <a:rPr kumimoji="0" lang="en-US" sz="1800" b="0" i="0" u="none" strike="noStrike" kern="1200" cap="none" spc="0" normalizeH="0" baseline="0" noProof="0" dirty="0" smtClean="0">
                <a:ln>
                  <a:noFill/>
                </a:ln>
                <a:solidFill>
                  <a:srgbClr val="7030A0"/>
                </a:solidFill>
                <a:effectLst/>
                <a:uLnTx/>
                <a:uFillTx/>
                <a:latin typeface="Calibri" panose="020F0502020204030204"/>
                <a:ea typeface="+mn-ea"/>
                <a:cs typeface="+mn-cs"/>
              </a:rPr>
              <a:t>by Chance the Rapper </a:t>
            </a:r>
            <a:r>
              <a:rPr kumimoji="0" lang="en-US" sz="1800" b="0" i="1" u="none" strike="noStrike" kern="1200" cap="none" spc="0" normalizeH="0" baseline="0" noProof="0" dirty="0" smtClean="0">
                <a:ln>
                  <a:noFill/>
                </a:ln>
                <a:solidFill>
                  <a:prstClr val="black"/>
                </a:solidFill>
                <a:effectLst/>
                <a:uLnTx/>
                <a:uFillTx/>
                <a:latin typeface="Calibri" panose="020F0502020204030204"/>
                <a:ea typeface="+mn-ea"/>
                <a:cs typeface="+mn-cs"/>
              </a:rPr>
              <a:t>argues</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1800" b="1" i="0" u="sng" strike="noStrike" kern="1200" cap="none" spc="0" normalizeH="0" baseline="0" noProof="0" dirty="0" smtClean="0">
                <a:ln>
                  <a:noFill/>
                </a:ln>
                <a:solidFill>
                  <a:srgbClr val="FF0000"/>
                </a:solidFill>
                <a:effectLst/>
                <a:uLnTx/>
                <a:uFillTx/>
                <a:latin typeface="Calibri" panose="020F0502020204030204"/>
                <a:ea typeface="+mn-ea"/>
                <a:cs typeface="+mn-cs"/>
              </a:rPr>
              <a:t>through the use of figurative language</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that love comes in many forms. </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Now, create your own by choosing one of your slides, either imagery or fig. lang., and create a theme statement for your song. You may use this on your Slide 3.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7200899" y="3349020"/>
            <a:ext cx="2314575"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a:t>
            </a: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igurative language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imagery</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0" name="Straight Arrow Connector 9"/>
          <p:cNvCxnSpPr/>
          <p:nvPr/>
        </p:nvCxnSpPr>
        <p:spPr>
          <a:xfrm>
            <a:off x="7329488" y="3471565"/>
            <a:ext cx="871537" cy="72355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36793" y="3571875"/>
            <a:ext cx="650082" cy="62324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77005" y="740614"/>
            <a:ext cx="5248040" cy="258532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Now, create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Modified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Theme statement</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7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65" y="2288009"/>
            <a:ext cx="10027920" cy="548640"/>
          </a:xfrm>
        </p:spPr>
        <p:txBody>
          <a:bodyPr/>
          <a:lstStyle/>
          <a:p>
            <a:r>
              <a:rPr lang="en-US" dirty="0" smtClean="0">
                <a:latin typeface="Constantia" panose="02030602050306030303" pitchFamily="18" charset="0"/>
              </a:rPr>
              <a:t>Warm Up #10 (5-7 </a:t>
            </a:r>
            <a:r>
              <a:rPr lang="en-US" dirty="0">
                <a:latin typeface="Constantia" panose="02030602050306030303" pitchFamily="18" charset="0"/>
              </a:rPr>
              <a:t>Sentences) </a:t>
            </a:r>
            <a:r>
              <a:rPr lang="en-US" sz="1800" dirty="0"/>
              <a:t>	</a:t>
            </a:r>
          </a:p>
        </p:txBody>
      </p:sp>
      <p:sp>
        <p:nvSpPr>
          <p:cNvPr id="3" name="Content Placeholder 2"/>
          <p:cNvSpPr>
            <a:spLocks noGrp="1"/>
          </p:cNvSpPr>
          <p:nvPr>
            <p:ph idx="1"/>
          </p:nvPr>
        </p:nvSpPr>
        <p:spPr>
          <a:xfrm>
            <a:off x="1215036" y="2693964"/>
            <a:ext cx="10027920" cy="2067907"/>
          </a:xfrm>
        </p:spPr>
        <p:txBody>
          <a:bodyPr>
            <a:noAutofit/>
          </a:bodyPr>
          <a:lstStyle/>
          <a:p>
            <a:pPr marL="0" indent="0"/>
            <a:r>
              <a:rPr lang="en-US" sz="4000" dirty="0">
                <a:latin typeface="Constantia" panose="02030602050306030303" pitchFamily="18" charset="0"/>
              </a:rPr>
              <a:t>Do you think fame and wealth necessitate change within people?</a:t>
            </a:r>
          </a:p>
          <a:p>
            <a:pPr marL="0" indent="0"/>
            <a:endParaRPr lang="en-US" sz="4000" dirty="0">
              <a:latin typeface="Constantia" panose="02030602050306030303" pitchFamily="18" charset="0"/>
            </a:endParaRPr>
          </a:p>
          <a:p>
            <a:endParaRPr lang="en-US" sz="4800" dirty="0">
              <a:latin typeface="Constantia" panose="02030602050306030303" pitchFamily="18" charset="0"/>
            </a:endParaRPr>
          </a:p>
        </p:txBody>
      </p:sp>
      <p:sp>
        <p:nvSpPr>
          <p:cNvPr id="4" name="Rectangle 3"/>
          <p:cNvSpPr/>
          <p:nvPr/>
        </p:nvSpPr>
        <p:spPr>
          <a:xfrm>
            <a:off x="630283" y="2693964"/>
            <a:ext cx="73949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F96A1B"/>
                  </a:solidFill>
                  <a:prstDash val="solid"/>
                </a:ln>
                <a:solidFill>
                  <a:srgbClr val="F96A1B">
                    <a:lumMod val="40000"/>
                    <a:lumOff val="60000"/>
                  </a:srgbClr>
                </a:solidFill>
                <a:effectLst/>
                <a:uLnTx/>
                <a:uFillTx/>
                <a:latin typeface="Franklin Gothic Book"/>
                <a:ea typeface="+mn-ea"/>
                <a:cs typeface="+mn-cs"/>
              </a:rPr>
              <a:t>A</a:t>
            </a:r>
            <a:r>
              <a:rPr kumimoji="0" lang="en-US" sz="5400" b="1" i="0" u="none" strike="noStrike" kern="1200" cap="none" spc="0" normalizeH="0" baseline="0" noProof="0" dirty="0" smtClean="0">
                <a:ln w="22225">
                  <a:solidFill>
                    <a:srgbClr val="F96A1B"/>
                  </a:solidFill>
                  <a:prstDash val="solid"/>
                </a:ln>
                <a:solidFill>
                  <a:srgbClr val="F96A1B">
                    <a:lumMod val="40000"/>
                    <a:lumOff val="60000"/>
                  </a:srgbClr>
                </a:solidFill>
                <a:effectLst/>
                <a:uLnTx/>
                <a:uFillTx/>
                <a:latin typeface="Franklin Gothic Book"/>
                <a:ea typeface="+mn-ea"/>
                <a:cs typeface="+mn-cs"/>
              </a:rPr>
              <a:t>.</a:t>
            </a:r>
            <a:endParaRPr kumimoji="0" lang="en-US" sz="5400" b="1" i="0" u="none" strike="noStrike" kern="1200" cap="none" spc="0" normalizeH="0" baseline="0" noProof="0" dirty="0">
              <a:ln w="22225">
                <a:solidFill>
                  <a:srgbClr val="F96A1B"/>
                </a:solidFill>
                <a:prstDash val="solid"/>
              </a:ln>
              <a:solidFill>
                <a:srgbClr val="F96A1B">
                  <a:lumMod val="40000"/>
                  <a:lumOff val="60000"/>
                </a:srgbClr>
              </a:solidFill>
              <a:effectLst/>
              <a:uLnTx/>
              <a:uFillTx/>
              <a:latin typeface="Franklin Gothic Book"/>
              <a:ea typeface="+mn-ea"/>
              <a:cs typeface="+mn-cs"/>
            </a:endParaRPr>
          </a:p>
        </p:txBody>
      </p:sp>
      <p:sp>
        <p:nvSpPr>
          <p:cNvPr id="7" name="Content Placeholder 2"/>
          <p:cNvSpPr txBox="1">
            <a:spLocks/>
          </p:cNvSpPr>
          <p:nvPr/>
        </p:nvSpPr>
        <p:spPr>
          <a:xfrm>
            <a:off x="1233375" y="3377901"/>
            <a:ext cx="10027920" cy="3579849"/>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endParaRPr lang="en-US" sz="2400" dirty="0" smtClean="0">
              <a:latin typeface="Constantia" panose="02030602050306030303" pitchFamily="18" charset="0"/>
            </a:endParaRPr>
          </a:p>
          <a:p>
            <a:pPr marL="0" indent="0"/>
            <a:r>
              <a:rPr lang="en-US" sz="2400" dirty="0" smtClean="0">
                <a:latin typeface="Constantia" panose="02030602050306030303" pitchFamily="18" charset="0"/>
              </a:rPr>
              <a:t>Is Richard Rodriguez’s relationship with his family (described in the excerpt Hunger of Memory”) more similar to or more different from your relationships with your own family?  Explain.</a:t>
            </a:r>
          </a:p>
          <a:p>
            <a:endParaRPr lang="en-US" sz="2400" dirty="0">
              <a:latin typeface="Constantia" panose="02030602050306030303" pitchFamily="18" charset="0"/>
            </a:endParaRPr>
          </a:p>
        </p:txBody>
      </p:sp>
      <p:sp>
        <p:nvSpPr>
          <p:cNvPr id="8" name="Rectangle 7"/>
          <p:cNvSpPr/>
          <p:nvPr/>
        </p:nvSpPr>
        <p:spPr>
          <a:xfrm>
            <a:off x="457200" y="3941781"/>
            <a:ext cx="77617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73359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38982"/>
            <a:ext cx="8761413" cy="706964"/>
          </a:xfrm>
        </p:spPr>
        <p:txBody>
          <a:bodyPr/>
          <a:lstStyle/>
          <a:p>
            <a:r>
              <a:rPr lang="en-US" dirty="0" smtClean="0"/>
              <a:t>Warm Up #1 (Label on a NEW PAPER)</a:t>
            </a:r>
            <a:endParaRPr lang="en-US" dirty="0"/>
          </a:p>
        </p:txBody>
      </p:sp>
      <p:sp>
        <p:nvSpPr>
          <p:cNvPr id="3" name="Content Placeholder 2"/>
          <p:cNvSpPr>
            <a:spLocks noGrp="1"/>
          </p:cNvSpPr>
          <p:nvPr>
            <p:ph idx="1"/>
          </p:nvPr>
        </p:nvSpPr>
        <p:spPr/>
        <p:txBody>
          <a:bodyPr>
            <a:normAutofit/>
          </a:bodyPr>
          <a:lstStyle/>
          <a:p>
            <a:r>
              <a:rPr lang="en-US" sz="3600" dirty="0" smtClean="0"/>
              <a:t>What is the main message Dr. Gladwell conveys in the video?</a:t>
            </a:r>
          </a:p>
          <a:p>
            <a:endParaRPr lang="en-US" sz="3600" dirty="0"/>
          </a:p>
          <a:p>
            <a:r>
              <a:rPr lang="en-US" sz="3600" dirty="0"/>
              <a:t>https://www.youtube.com/watch?v=XS5EsTc_-2Q</a:t>
            </a:r>
          </a:p>
        </p:txBody>
      </p:sp>
    </p:spTree>
    <p:extLst>
      <p:ext uri="{BB962C8B-B14F-4D97-AF65-F5344CB8AC3E}">
        <p14:creationId xmlns:p14="http://schemas.microsoft.com/office/powerpoint/2010/main" val="140557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6078" y="2151967"/>
            <a:ext cx="7288128" cy="4573929"/>
          </a:xfrm>
          <a:prstGeom prst="rect">
            <a:avLst/>
          </a:prstGeom>
        </p:spPr>
      </p:pic>
      <p:sp>
        <p:nvSpPr>
          <p:cNvPr id="7" name="TextBox 6"/>
          <p:cNvSpPr txBox="1"/>
          <p:nvPr/>
        </p:nvSpPr>
        <p:spPr>
          <a:xfrm>
            <a:off x="330202" y="212975"/>
            <a:ext cx="1149603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Calibri" panose="020F0502020204030204"/>
                <a:ea typeface="+mn-ea"/>
                <a:cs typeface="+mn-cs"/>
              </a:rPr>
              <a:t>Warm Up #2: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400" b="1" i="0" u="none" strike="noStrike" kern="1200" cap="none" spc="0" normalizeH="0" baseline="0" noProof="0" dirty="0" smtClean="0">
                <a:ln>
                  <a:noFill/>
                </a:ln>
                <a:effectLst/>
                <a:uLnTx/>
                <a:uFillTx/>
                <a:latin typeface="Calibri" panose="020F0502020204030204"/>
                <a:ea typeface="+mn-ea"/>
                <a:cs typeface="+mn-cs"/>
              </a:rPr>
              <a:t>Identify the subject of Banksy’s graffiti painting. (one sentence)</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2400" b="1" dirty="0" smtClean="0">
                <a:latin typeface="Calibri" panose="020F0502020204030204"/>
              </a:rPr>
              <a:t>Write a thematic statement for the painting:</a:t>
            </a:r>
          </a:p>
          <a:p>
            <a:pPr lvl="1" algn="ctr"/>
            <a:r>
              <a:rPr kumimoji="0" lang="en-US" sz="2400" b="1" i="0" u="none" strike="noStrike" kern="1200" cap="none" spc="0" normalizeH="0" baseline="0" noProof="0" dirty="0" smtClean="0">
                <a:ln>
                  <a:noFill/>
                </a:ln>
                <a:effectLst/>
                <a:uLnTx/>
                <a:uFillTx/>
                <a:latin typeface="Calibri" panose="020F0502020204030204"/>
                <a:ea typeface="+mn-ea"/>
                <a:cs typeface="+mn-cs"/>
              </a:rPr>
              <a:t>In</a:t>
            </a:r>
            <a:r>
              <a:rPr kumimoji="0" lang="en-US" sz="2400" b="1" i="0" u="none" strike="noStrike" kern="1200" cap="none" spc="0" normalizeH="0" noProof="0" dirty="0" smtClean="0">
                <a:ln>
                  <a:noFill/>
                </a:ln>
                <a:effectLst/>
                <a:uLnTx/>
                <a:uFillTx/>
                <a:latin typeface="Calibri" panose="020F0502020204030204"/>
                <a:ea typeface="+mn-ea"/>
                <a:cs typeface="+mn-cs"/>
              </a:rPr>
              <a:t> Banksy’s graffiti painting, he </a:t>
            </a:r>
            <a:r>
              <a:rPr kumimoji="0" lang="en-US" sz="2400" b="1" i="0" u="none" strike="noStrike" kern="1200" cap="none" spc="0" normalizeH="0" baseline="0" noProof="0" dirty="0" smtClean="0">
                <a:ln>
                  <a:noFill/>
                </a:ln>
                <a:effectLst/>
                <a:uLnTx/>
                <a:uFillTx/>
                <a:latin typeface="Calibri" panose="020F0502020204030204"/>
                <a:ea typeface="+mn-ea"/>
                <a:cs typeface="+mn-cs"/>
              </a:rPr>
              <a:t>(analysis verb) that (subject)</a:t>
            </a:r>
            <a:r>
              <a:rPr kumimoji="0" lang="en-US" sz="2400" b="1" i="0" u="none" strike="noStrike" kern="1200" cap="none" spc="0" normalizeH="0" noProof="0" dirty="0" smtClean="0">
                <a:ln>
                  <a:noFill/>
                </a:ln>
                <a:effectLst/>
                <a:uLnTx/>
                <a:uFillTx/>
                <a:latin typeface="Calibri" panose="020F0502020204030204"/>
                <a:ea typeface="+mn-ea"/>
                <a:cs typeface="+mn-cs"/>
              </a:rPr>
              <a:t> +</a:t>
            </a:r>
            <a:r>
              <a:rPr kumimoji="0" lang="en-US" sz="2400" b="1" i="0" u="none" strike="noStrike" kern="1200" cap="none" spc="0" normalizeH="0" baseline="0" noProof="0" dirty="0" smtClean="0">
                <a:ln>
                  <a:noFill/>
                </a:ln>
                <a:effectLst/>
                <a:uLnTx/>
                <a:uFillTx/>
                <a:latin typeface="Calibri" panose="020F0502020204030204"/>
                <a:ea typeface="+mn-ea"/>
                <a:cs typeface="+mn-cs"/>
              </a:rPr>
              <a:t> (what</a:t>
            </a:r>
            <a:r>
              <a:rPr kumimoji="0" lang="en-US" sz="2400" b="1" i="0" u="none" strike="noStrike" kern="1200" cap="none" spc="0" normalizeH="0" noProof="0" dirty="0" smtClean="0">
                <a:ln>
                  <a:noFill/>
                </a:ln>
                <a:effectLst/>
                <a:uLnTx/>
                <a:uFillTx/>
                <a:latin typeface="Calibri" panose="020F0502020204030204"/>
                <a:ea typeface="+mn-ea"/>
                <a:cs typeface="+mn-cs"/>
              </a:rPr>
              <a:t> does Banksy say about that subject</a:t>
            </a:r>
            <a:r>
              <a:rPr kumimoji="0" lang="en-US" sz="2400" b="1" i="0" u="none" strike="noStrike" kern="1200" cap="none" spc="0" normalizeH="0" baseline="0" noProof="0" dirty="0" smtClean="0">
                <a:ln>
                  <a:noFill/>
                </a:ln>
                <a:effectLst/>
                <a:uLnTx/>
                <a:uFillTx/>
                <a:latin typeface="Calibri" panose="020F0502020204030204"/>
                <a:ea typeface="+mn-ea"/>
                <a:cs typeface="+mn-cs"/>
              </a:rPr>
              <a:t>).</a:t>
            </a:r>
          </a:p>
        </p:txBody>
      </p:sp>
    </p:spTree>
    <p:extLst>
      <p:ext uri="{BB962C8B-B14F-4D97-AF65-F5344CB8AC3E}">
        <p14:creationId xmlns:p14="http://schemas.microsoft.com/office/powerpoint/2010/main" val="427477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527409" y="948690"/>
            <a:ext cx="5303520" cy="5909310"/>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Calibri" panose="020F0502020204030204"/>
                <a:ea typeface="+mn-ea"/>
                <a:cs typeface="+mn-cs"/>
              </a:rPr>
              <a:t>Warm Up #3- Empathize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panose="020F0502020204030204"/>
                <a:ea typeface="+mn-ea"/>
                <a:cs typeface="+mn-cs"/>
              </a:rPr>
              <a:t>You’re walking along with your friends. Three police officers walk up and stop you and your friends. You’re asked if you’re doing anything illegal. They ask you to put your hands up for a routine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1" i="0" u="none" strike="noStrike" kern="1200" cap="none" spc="0" normalizeH="0" baseline="0" noProof="0" dirty="0" smtClean="0">
                <a:ln>
                  <a:noFill/>
                </a:ln>
                <a:solidFill>
                  <a:schemeClr val="bg1"/>
                </a:solidFill>
                <a:effectLst/>
                <a:uLnTx/>
                <a:uFillTx/>
                <a:latin typeface="Calibri" panose="020F0502020204030204"/>
                <a:ea typeface="+mn-ea"/>
                <a:cs typeface="+mn-cs"/>
              </a:rPr>
              <a:t>How are you feeling? Explain. (2-3 Sentences)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panose="020F0502020204030204"/>
                <a:ea typeface="+mn-ea"/>
                <a:cs typeface="+mn-cs"/>
              </a:rPr>
              <a:t>It’s your first day on the police force. You’re excited and ready to help your community. On your first patrol duty, you notice a car driving strangely. The driver is actively avoiding your squad car. You flash your lights and pull over the vehicle. When running the plates, nothing comes up but as you look up from the computer screen you seen the driver close his center console. He either put something away, or he pulled something 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Calibri" panose="020F0502020204030204"/>
                <a:ea typeface="+mn-ea"/>
                <a:cs typeface="+mn-cs"/>
              </a:rPr>
              <a:t>2) How are you feeling? Explain. (2-3 sentences)</a:t>
            </a: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590843" y="4039289"/>
            <a:ext cx="5531534" cy="3122640"/>
          </a:xfrm>
          <a:prstGeom prst="rect">
            <a:avLst/>
          </a:prstGeom>
        </p:spPr>
      </p:pic>
      <p:pic>
        <p:nvPicPr>
          <p:cNvPr id="4" name="Picture 3"/>
          <p:cNvPicPr>
            <a:picLocks noChangeAspect="1"/>
          </p:cNvPicPr>
          <p:nvPr/>
        </p:nvPicPr>
        <p:blipFill>
          <a:blip r:embed="rId3"/>
          <a:stretch>
            <a:fillRect/>
          </a:stretch>
        </p:blipFill>
        <p:spPr>
          <a:xfrm>
            <a:off x="901797" y="403201"/>
            <a:ext cx="4909625" cy="4195498"/>
          </a:xfrm>
          <a:prstGeom prst="rect">
            <a:avLst/>
          </a:prstGeom>
        </p:spPr>
      </p:pic>
    </p:spTree>
    <p:extLst>
      <p:ext uri="{BB962C8B-B14F-4D97-AF65-F5344CB8AC3E}">
        <p14:creationId xmlns:p14="http://schemas.microsoft.com/office/powerpoint/2010/main" val="377700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395217" y="2261495"/>
            <a:ext cx="279179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#4</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7" name="TextBox 6"/>
          <p:cNvSpPr txBox="1"/>
          <p:nvPr/>
        </p:nvSpPr>
        <p:spPr>
          <a:xfrm>
            <a:off x="5781822" y="1093657"/>
            <a:ext cx="641017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Calibri" panose="020F0502020204030204"/>
                <a:ea typeface="+mn-ea"/>
                <a:cs typeface="+mn-cs"/>
              </a:rPr>
              <a:t>First, look up WEST BANK on your phones.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Calibri" panose="020F0502020204030204"/>
                <a:ea typeface="+mn-ea"/>
                <a:cs typeface="+mn-cs"/>
              </a:rPr>
              <a:t>Write down the significance of the West Bank Wall.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Calibri" panose="020F0502020204030204"/>
                <a:ea typeface="+mn-ea"/>
                <a:cs typeface="+mn-cs"/>
              </a:rPr>
              <a:t>Next, what SUBJECT do you think Banksy is commenting about?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Calibri" panose="020F0502020204030204"/>
                <a:ea typeface="+mn-ea"/>
                <a:cs typeface="+mn-cs"/>
              </a:rPr>
              <a:t>Explain your reasoning.</a:t>
            </a:r>
            <a:endParaRPr kumimoji="0" lang="en-US" sz="2000" b="1" i="0" u="none" strike="noStrike" kern="1200" cap="none" spc="0" normalizeH="0" baseline="0" noProof="0" dirty="0">
              <a:ln>
                <a:noFill/>
              </a:ln>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352571" y="81183"/>
            <a:ext cx="4762500" cy="3571875"/>
          </a:xfrm>
          <a:prstGeom prst="rect">
            <a:avLst/>
          </a:prstGeom>
        </p:spPr>
      </p:pic>
      <p:pic>
        <p:nvPicPr>
          <p:cNvPr id="9" name="Picture 8"/>
          <p:cNvPicPr>
            <a:picLocks noChangeAspect="1"/>
          </p:cNvPicPr>
          <p:nvPr/>
        </p:nvPicPr>
        <p:blipFill>
          <a:blip r:embed="rId3"/>
          <a:stretch>
            <a:fillRect/>
          </a:stretch>
        </p:blipFill>
        <p:spPr>
          <a:xfrm>
            <a:off x="225084" y="3653058"/>
            <a:ext cx="3722619" cy="3204942"/>
          </a:xfrm>
          <a:prstGeom prst="rect">
            <a:avLst/>
          </a:prstGeom>
        </p:spPr>
      </p:pic>
      <p:pic>
        <p:nvPicPr>
          <p:cNvPr id="11" name="Picture 10"/>
          <p:cNvPicPr>
            <a:picLocks noChangeAspect="1"/>
          </p:cNvPicPr>
          <p:nvPr/>
        </p:nvPicPr>
        <p:blipFill>
          <a:blip r:embed="rId4"/>
          <a:stretch>
            <a:fillRect/>
          </a:stretch>
        </p:blipFill>
        <p:spPr>
          <a:xfrm>
            <a:off x="3947703" y="3653058"/>
            <a:ext cx="4572000" cy="3314700"/>
          </a:xfrm>
          <a:prstGeom prst="rect">
            <a:avLst/>
          </a:prstGeom>
        </p:spPr>
      </p:pic>
    </p:spTree>
    <p:extLst>
      <p:ext uri="{BB962C8B-B14F-4D97-AF65-F5344CB8AC3E}">
        <p14:creationId xmlns:p14="http://schemas.microsoft.com/office/powerpoint/2010/main" val="124224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4583113" y="1512889"/>
            <a:ext cx="8077200" cy="795337"/>
          </a:xfrm>
        </p:spPr>
        <p:txBody>
          <a:bodyPr/>
          <a:lstStyle/>
          <a:p>
            <a:pPr eaLnBrk="1" hangingPunct="1"/>
            <a:r>
              <a:rPr lang="en-US" altLang="en-US" smtClean="0"/>
              <a:t>Warm Up #5</a:t>
            </a:r>
          </a:p>
        </p:txBody>
      </p:sp>
      <p:sp>
        <p:nvSpPr>
          <p:cNvPr id="5123" name="Text Box 2"/>
          <p:cNvSpPr txBox="1">
            <a:spLocks noChangeArrowheads="1"/>
          </p:cNvSpPr>
          <p:nvPr/>
        </p:nvSpPr>
        <p:spPr bwMode="auto">
          <a:xfrm>
            <a:off x="970671" y="1512889"/>
            <a:ext cx="6268329" cy="372409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r>
              <a:rPr lang="en-US" altLang="en-US" sz="2000" b="1" dirty="0">
                <a:solidFill>
                  <a:srgbClr val="003300"/>
                </a:solidFill>
              </a:rPr>
              <a:t>The Loon</a:t>
            </a:r>
          </a:p>
          <a:p>
            <a:pPr algn="ctr" fontAlgn="base">
              <a:spcBef>
                <a:spcPct val="0"/>
              </a:spcBef>
              <a:spcAft>
                <a:spcPct val="0"/>
              </a:spcAft>
            </a:pPr>
            <a:r>
              <a:rPr lang="en-US" altLang="en-US" sz="1600" dirty="0">
                <a:solidFill>
                  <a:srgbClr val="003300"/>
                </a:solidFill>
              </a:rPr>
              <a:t>by Lew </a:t>
            </a:r>
            <a:r>
              <a:rPr lang="en-US" altLang="en-US" sz="1600" dirty="0" err="1">
                <a:solidFill>
                  <a:srgbClr val="003300"/>
                </a:solidFill>
              </a:rPr>
              <a:t>Sarett</a:t>
            </a:r>
            <a:endParaRPr lang="en-US" altLang="en-US" sz="1600" dirty="0">
              <a:solidFill>
                <a:srgbClr val="003300"/>
              </a:solidFill>
            </a:endParaRPr>
          </a:p>
          <a:p>
            <a:pPr fontAlgn="base">
              <a:spcBef>
                <a:spcPct val="0"/>
              </a:spcBef>
              <a:spcAft>
                <a:spcPct val="0"/>
              </a:spcAft>
            </a:pPr>
            <a:endParaRPr lang="en-US" altLang="en-US" sz="2000" dirty="0">
              <a:solidFill>
                <a:srgbClr val="003300"/>
              </a:solidFill>
            </a:endParaRPr>
          </a:p>
          <a:p>
            <a:pPr fontAlgn="base">
              <a:spcBef>
                <a:spcPct val="0"/>
              </a:spcBef>
              <a:spcAft>
                <a:spcPct val="0"/>
              </a:spcAft>
            </a:pPr>
            <a:r>
              <a:rPr lang="en-US" altLang="en-US" sz="2000" dirty="0">
                <a:solidFill>
                  <a:srgbClr val="003300"/>
                </a:solidFill>
              </a:rPr>
              <a:t>A lonely lake, a lonely shore,</a:t>
            </a:r>
          </a:p>
          <a:p>
            <a:pPr fontAlgn="base">
              <a:spcBef>
                <a:spcPct val="0"/>
              </a:spcBef>
              <a:spcAft>
                <a:spcPct val="0"/>
              </a:spcAft>
            </a:pPr>
            <a:r>
              <a:rPr lang="en-US" altLang="en-US" sz="2000" dirty="0">
                <a:solidFill>
                  <a:srgbClr val="003300"/>
                </a:solidFill>
              </a:rPr>
              <a:t>A lone pine leaning on the moon;</a:t>
            </a:r>
          </a:p>
          <a:p>
            <a:pPr fontAlgn="base">
              <a:spcBef>
                <a:spcPct val="0"/>
              </a:spcBef>
              <a:spcAft>
                <a:spcPct val="0"/>
              </a:spcAft>
            </a:pPr>
            <a:r>
              <a:rPr lang="en-US" altLang="en-US" sz="2000" dirty="0">
                <a:solidFill>
                  <a:srgbClr val="003300"/>
                </a:solidFill>
              </a:rPr>
              <a:t>All night the water-beating wings </a:t>
            </a:r>
          </a:p>
          <a:p>
            <a:pPr fontAlgn="base">
              <a:spcBef>
                <a:spcPct val="0"/>
              </a:spcBef>
              <a:spcAft>
                <a:spcPct val="0"/>
              </a:spcAft>
            </a:pPr>
            <a:r>
              <a:rPr lang="en-US" altLang="en-US" sz="2000" dirty="0">
                <a:solidFill>
                  <a:srgbClr val="003300"/>
                </a:solidFill>
              </a:rPr>
              <a:t>Of a solitary loon.</a:t>
            </a:r>
          </a:p>
          <a:p>
            <a:pPr fontAlgn="base">
              <a:spcBef>
                <a:spcPct val="0"/>
              </a:spcBef>
              <a:spcAft>
                <a:spcPct val="0"/>
              </a:spcAft>
            </a:pPr>
            <a:endParaRPr lang="en-US" altLang="en-US" sz="2000" dirty="0">
              <a:solidFill>
                <a:srgbClr val="003300"/>
              </a:solidFill>
            </a:endParaRPr>
          </a:p>
          <a:p>
            <a:pPr fontAlgn="base">
              <a:spcBef>
                <a:spcPct val="0"/>
              </a:spcBef>
              <a:spcAft>
                <a:spcPct val="0"/>
              </a:spcAft>
            </a:pPr>
            <a:r>
              <a:rPr lang="en-US" altLang="en-US" sz="2000" dirty="0">
                <a:solidFill>
                  <a:srgbClr val="003300"/>
                </a:solidFill>
              </a:rPr>
              <a:t>With mournful wail from dusk to dawn</a:t>
            </a:r>
          </a:p>
          <a:p>
            <a:pPr fontAlgn="base">
              <a:spcBef>
                <a:spcPct val="0"/>
              </a:spcBef>
              <a:spcAft>
                <a:spcPct val="0"/>
              </a:spcAft>
            </a:pPr>
            <a:r>
              <a:rPr lang="en-US" altLang="en-US" sz="2000" dirty="0">
                <a:solidFill>
                  <a:srgbClr val="003300"/>
                </a:solidFill>
              </a:rPr>
              <a:t>He gibbered at the taunting stars,—</a:t>
            </a:r>
          </a:p>
          <a:p>
            <a:pPr fontAlgn="base">
              <a:spcBef>
                <a:spcPct val="0"/>
              </a:spcBef>
              <a:spcAft>
                <a:spcPct val="0"/>
              </a:spcAft>
            </a:pPr>
            <a:r>
              <a:rPr lang="en-US" altLang="en-US" sz="2000" dirty="0">
                <a:solidFill>
                  <a:srgbClr val="003300"/>
                </a:solidFill>
              </a:rPr>
              <a:t>A hermit-soul gone raving mad,</a:t>
            </a:r>
          </a:p>
          <a:p>
            <a:pPr fontAlgn="base">
              <a:spcBef>
                <a:spcPct val="0"/>
              </a:spcBef>
              <a:spcAft>
                <a:spcPct val="0"/>
              </a:spcAft>
            </a:pPr>
            <a:r>
              <a:rPr lang="en-US" altLang="en-US" sz="2000" dirty="0">
                <a:solidFill>
                  <a:srgbClr val="003300"/>
                </a:solidFill>
              </a:rPr>
              <a:t>And beating at his bars.</a:t>
            </a:r>
            <a:endParaRPr lang="en-US" altLang="en-US" sz="1600" dirty="0">
              <a:solidFill>
                <a:srgbClr val="003300"/>
              </a:solidFill>
            </a:endParaRPr>
          </a:p>
        </p:txBody>
      </p:sp>
      <p:sp>
        <p:nvSpPr>
          <p:cNvPr id="5124" name="TextBox 3"/>
          <p:cNvSpPr txBox="1">
            <a:spLocks noChangeArrowheads="1"/>
          </p:cNvSpPr>
          <p:nvPr/>
        </p:nvSpPr>
        <p:spPr bwMode="auto">
          <a:xfrm>
            <a:off x="7239000" y="2149476"/>
            <a:ext cx="3200400" cy="314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r>
              <a:rPr lang="en-US" altLang="en-US">
                <a:solidFill>
                  <a:srgbClr val="000000"/>
                </a:solidFill>
              </a:rPr>
              <a:t>For today’s warm up, you will be completing a SOAPSTone for “The Loon” by Lew Sarett. </a:t>
            </a:r>
          </a:p>
          <a:p>
            <a:pPr fontAlgn="base">
              <a:spcBef>
                <a:spcPct val="0"/>
              </a:spcBef>
              <a:spcAft>
                <a:spcPct val="0"/>
              </a:spcAft>
            </a:pPr>
            <a:endParaRPr lang="en-US" altLang="en-US">
              <a:solidFill>
                <a:srgbClr val="000000"/>
              </a:solidFill>
            </a:endParaRPr>
          </a:p>
          <a:p>
            <a:pPr fontAlgn="base">
              <a:spcBef>
                <a:spcPct val="0"/>
              </a:spcBef>
              <a:spcAft>
                <a:spcPct val="0"/>
              </a:spcAft>
            </a:pPr>
            <a:r>
              <a:rPr lang="en-US" altLang="en-US">
                <a:solidFill>
                  <a:srgbClr val="000000"/>
                </a:solidFill>
              </a:rPr>
              <a:t>Speaker:</a:t>
            </a:r>
          </a:p>
          <a:p>
            <a:pPr fontAlgn="base">
              <a:spcBef>
                <a:spcPct val="0"/>
              </a:spcBef>
              <a:spcAft>
                <a:spcPct val="0"/>
              </a:spcAft>
            </a:pPr>
            <a:r>
              <a:rPr lang="en-US" altLang="en-US">
                <a:solidFill>
                  <a:srgbClr val="000000"/>
                </a:solidFill>
              </a:rPr>
              <a:t>Occasion (Context):</a:t>
            </a:r>
          </a:p>
          <a:p>
            <a:pPr fontAlgn="base">
              <a:spcBef>
                <a:spcPct val="0"/>
              </a:spcBef>
              <a:spcAft>
                <a:spcPct val="0"/>
              </a:spcAft>
            </a:pPr>
            <a:r>
              <a:rPr lang="en-US" altLang="en-US">
                <a:solidFill>
                  <a:srgbClr val="000000"/>
                </a:solidFill>
              </a:rPr>
              <a:t>Audience: </a:t>
            </a:r>
          </a:p>
          <a:p>
            <a:pPr fontAlgn="base">
              <a:spcBef>
                <a:spcPct val="0"/>
              </a:spcBef>
              <a:spcAft>
                <a:spcPct val="0"/>
              </a:spcAft>
            </a:pPr>
            <a:r>
              <a:rPr lang="en-US" altLang="en-US">
                <a:solidFill>
                  <a:srgbClr val="000000"/>
                </a:solidFill>
              </a:rPr>
              <a:t>Purpose: </a:t>
            </a:r>
          </a:p>
          <a:p>
            <a:pPr fontAlgn="base">
              <a:spcBef>
                <a:spcPct val="0"/>
              </a:spcBef>
              <a:spcAft>
                <a:spcPct val="0"/>
              </a:spcAft>
            </a:pPr>
            <a:r>
              <a:rPr lang="en-US" altLang="en-US">
                <a:solidFill>
                  <a:srgbClr val="000000"/>
                </a:solidFill>
              </a:rPr>
              <a:t>Subject: </a:t>
            </a:r>
          </a:p>
          <a:p>
            <a:pPr fontAlgn="base">
              <a:spcBef>
                <a:spcPct val="0"/>
              </a:spcBef>
              <a:spcAft>
                <a:spcPct val="0"/>
              </a:spcAft>
            </a:pPr>
            <a:r>
              <a:rPr lang="en-US" altLang="en-US">
                <a:solidFill>
                  <a:srgbClr val="000000"/>
                </a:solidFill>
              </a:rPr>
              <a:t>Tone:</a:t>
            </a:r>
          </a:p>
        </p:txBody>
      </p:sp>
      <p:pic>
        <p:nvPicPr>
          <p:cNvPr id="512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28194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80179" y="1369518"/>
            <a:ext cx="488306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Warm Up#5</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8054492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057400" y="1370013"/>
            <a:ext cx="8077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342900" indent="-228600">
              <a:defRPr>
                <a:solidFill>
                  <a:schemeClr val="tx1"/>
                </a:solidFill>
                <a:latin typeface="Verdana" panose="020B0604030504040204" pitchFamily="34" charset="0"/>
              </a:defRPr>
            </a:lvl2pPr>
            <a:lvl3pPr marL="6858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50000"/>
              </a:spcBef>
              <a:spcAft>
                <a:spcPct val="0"/>
              </a:spcAft>
            </a:pPr>
            <a:r>
              <a:rPr lang="en-US" altLang="en-US" sz="2200" b="1">
                <a:solidFill>
                  <a:srgbClr val="FFFF99"/>
                </a:solidFill>
              </a:rPr>
              <a:t>		Images</a:t>
            </a:r>
            <a:r>
              <a:rPr lang="en-US" altLang="en-US" sz="2200">
                <a:solidFill>
                  <a:srgbClr val="FFFF99"/>
                </a:solidFill>
              </a:rPr>
              <a:t> can be drawn from all sorts of things we observe in life. For each category, create two images—one pleasant and one unpleasant. Try to include images that appeal to all five senses.</a:t>
            </a:r>
          </a:p>
        </p:txBody>
      </p:sp>
      <p:pic>
        <p:nvPicPr>
          <p:cNvPr id="2048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47801"/>
            <a:ext cx="1622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801" name="Group 113"/>
          <p:cNvGraphicFramePr>
            <a:graphicFrameLocks noGrp="1"/>
          </p:cNvGraphicFramePr>
          <p:nvPr/>
        </p:nvGraphicFramePr>
        <p:xfrm>
          <a:off x="2057400" y="2908300"/>
          <a:ext cx="8077200" cy="3048000"/>
        </p:xfrm>
        <a:graphic>
          <a:graphicData uri="http://schemas.openxmlformats.org/drawingml/2006/table">
            <a:tbl>
              <a:tblPr/>
              <a:tblGrid>
                <a:gridCol w="2827338">
                  <a:extLst>
                    <a:ext uri="{9D8B030D-6E8A-4147-A177-3AD203B41FA5}">
                      <a16:colId xmlns:a16="http://schemas.microsoft.com/office/drawing/2014/main" val="1106908636"/>
                    </a:ext>
                  </a:extLst>
                </a:gridCol>
                <a:gridCol w="2557462">
                  <a:extLst>
                    <a:ext uri="{9D8B030D-6E8A-4147-A177-3AD203B41FA5}">
                      <a16:colId xmlns:a16="http://schemas.microsoft.com/office/drawing/2014/main" val="2839051790"/>
                    </a:ext>
                  </a:extLst>
                </a:gridCol>
                <a:gridCol w="2692400">
                  <a:extLst>
                    <a:ext uri="{9D8B030D-6E8A-4147-A177-3AD203B41FA5}">
                      <a16:colId xmlns:a16="http://schemas.microsoft.com/office/drawing/2014/main" val="1659503586"/>
                    </a:ext>
                  </a:extLst>
                </a:gridCol>
              </a:tblGrid>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altLang="en-US" sz="2000" b="1" i="0" u="none" strike="noStrike" cap="none" normalizeH="0" baseline="0" smtClean="0">
                          <a:ln>
                            <a:noFill/>
                          </a:ln>
                          <a:solidFill>
                            <a:srgbClr val="FFFF99"/>
                          </a:solidFill>
                          <a:effectLst/>
                          <a:latin typeface="Verdana" panose="020B0604030504040204" pitchFamily="34" charset="0"/>
                        </a:rPr>
                        <a:t>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33"/>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altLang="en-US" sz="2000" b="1" i="0" u="none" strike="noStrike" cap="none" normalizeH="0" baseline="0" smtClean="0">
                          <a:ln>
                            <a:noFill/>
                          </a:ln>
                          <a:solidFill>
                            <a:srgbClr val="FFFF99"/>
                          </a:solidFill>
                          <a:effectLst/>
                          <a:latin typeface="Verdana" panose="020B0604030504040204" pitchFamily="34" charset="0"/>
                        </a:rPr>
                        <a:t>Pleasant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33"/>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altLang="en-US" sz="2000" b="1" i="0" u="none" strike="noStrike" cap="none" normalizeH="0" baseline="0" smtClean="0">
                          <a:ln>
                            <a:noFill/>
                          </a:ln>
                          <a:solidFill>
                            <a:srgbClr val="FFFF99"/>
                          </a:solidFill>
                          <a:effectLst/>
                          <a:latin typeface="Verdana" panose="020B0604030504040204" pitchFamily="34" charset="0"/>
                        </a:rPr>
                        <a:t>Unpleasant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33"/>
                    </a:solidFill>
                  </a:tcPr>
                </a:tc>
                <a:extLst>
                  <a:ext uri="{0D108BD9-81ED-4DB2-BD59-A6C34878D82A}">
                    <a16:rowId xmlns:a16="http://schemas.microsoft.com/office/drawing/2014/main" val="79415986"/>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Animal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2814357788"/>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Flower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1824991475"/>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Water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1852010732"/>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Sky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1170403101"/>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Earth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769564248"/>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City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3261855792"/>
                  </a:ext>
                </a:extLst>
              </a:tr>
              <a:tr h="28416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000" b="0" i="0" u="none" strike="noStrike" cap="none" normalizeH="0" baseline="0" smtClean="0">
                          <a:ln>
                            <a:noFill/>
                          </a:ln>
                          <a:solidFill>
                            <a:srgbClr val="FFFF99"/>
                          </a:solidFill>
                          <a:effectLst/>
                          <a:latin typeface="Verdana" panose="020B0604030504040204" pitchFamily="34" charset="0"/>
                        </a:rPr>
                        <a:t>Country images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66"/>
                    </a:solid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endParaRPr kumimoji="0" lang="en-US" altLang="en-US" sz="2000" b="0" i="0" u="none" strike="noStrike" cap="none" normalizeH="0" baseline="0" smtClean="0">
                        <a:ln>
                          <a:noFill/>
                        </a:ln>
                        <a:solidFill>
                          <a:srgbClr val="FFFF99"/>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66"/>
                    </a:solidFill>
                  </a:tcPr>
                </a:tc>
                <a:extLst>
                  <a:ext uri="{0D108BD9-81ED-4DB2-BD59-A6C34878D82A}">
                    <a16:rowId xmlns:a16="http://schemas.microsoft.com/office/drawing/2014/main" val="71705732"/>
                  </a:ext>
                </a:extLst>
              </a:tr>
            </a:tbl>
          </a:graphicData>
        </a:graphic>
      </p:graphicFrame>
      <p:sp>
        <p:nvSpPr>
          <p:cNvPr id="20522" name="Rectangle 106"/>
          <p:cNvSpPr>
            <a:spLocks noGrp="1" noChangeArrowheads="1"/>
          </p:cNvSpPr>
          <p:nvPr>
            <p:ph type="title"/>
          </p:nvPr>
        </p:nvSpPr>
        <p:spPr/>
        <p:txBody>
          <a:bodyPr/>
          <a:lstStyle/>
          <a:p>
            <a:pPr eaLnBrk="1" hangingPunct="1"/>
            <a:r>
              <a:rPr lang="en-US" altLang="en-US" dirty="0" smtClean="0"/>
              <a:t>Warm Up#6</a:t>
            </a:r>
            <a:endParaRPr lang="en-US" altLang="en-US" dirty="0" smtClean="0"/>
          </a:p>
        </p:txBody>
      </p:sp>
      <p:sp>
        <p:nvSpPr>
          <p:cNvPr id="20523" name="AutoShape 115">
            <a:hlinkClick r:id="rId3" action="ppaction://hlinksldjump" highlightClick="1"/>
          </p:cNvPr>
          <p:cNvSpPr>
            <a:spLocks noChangeArrowheads="1"/>
          </p:cNvSpPr>
          <p:nvPr/>
        </p:nvSpPr>
        <p:spPr bwMode="auto">
          <a:xfrm>
            <a:off x="7696200" y="6032500"/>
            <a:ext cx="673100" cy="8255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54184242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47338" y="1229975"/>
            <a:ext cx="6096000" cy="58169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a:t>
            </a:r>
            <a:r>
              <a:rPr kumimoji="0" lang="en-US" sz="2000" b="1" i="0" u="none" strike="noStrike" kern="1200" cap="none" spc="0" normalizeH="0" baseline="0" noProof="0" dirty="0">
                <a:ln>
                  <a:noFill/>
                </a:ln>
                <a:effectLst/>
                <a:uLnTx/>
                <a:uFillTx/>
                <a:latin typeface="Calibri" panose="020F0502020204030204"/>
                <a:ea typeface="+mn-ea"/>
                <a:cs typeface="+mn-cs"/>
              </a:rPr>
              <a:t>And then we </a:t>
            </a:r>
            <a:r>
              <a:rPr kumimoji="0" lang="en-US" sz="2000" b="1" i="0" u="none" strike="noStrike" kern="1200" cap="none" spc="0" normalizeH="0" baseline="0" noProof="0" dirty="0" smtClean="0">
                <a:ln>
                  <a:noFill/>
                </a:ln>
                <a:effectLst/>
                <a:uLnTx/>
                <a:uFillTx/>
                <a:latin typeface="Calibri" panose="020F0502020204030204"/>
                <a:ea typeface="+mn-ea"/>
                <a:cs typeface="+mn-cs"/>
              </a:rPr>
              <a:t>cowards”- </a:t>
            </a:r>
            <a:r>
              <a:rPr kumimoji="0" lang="en-US" sz="2000" b="0" i="0" u="none" strike="noStrike" kern="1200" cap="all" spc="0" normalizeH="0" baseline="0" noProof="0" dirty="0" smtClean="0">
                <a:ln>
                  <a:noFill/>
                </a:ln>
                <a:effectLst/>
                <a:uLnTx/>
                <a:uFillTx/>
                <a:latin typeface="Calibri" panose="020F0502020204030204"/>
                <a:ea typeface="+mn-ea"/>
                <a:cs typeface="+mn-cs"/>
              </a:rPr>
              <a:t>by </a:t>
            </a:r>
            <a:r>
              <a:rPr kumimoji="0" lang="en-US" sz="2000" b="0" i="0" u="none" strike="noStrike" kern="1200" cap="all" spc="0" normalizeH="0" baseline="0" noProof="0" dirty="0">
                <a:ln>
                  <a:noFill/>
                </a:ln>
                <a:effectLst/>
                <a:uLnTx/>
                <a:uFillTx/>
                <a:latin typeface="Calibri" panose="020F0502020204030204"/>
                <a:ea typeface="+mn-ea"/>
                <a:cs typeface="+mn-cs"/>
              </a:rPr>
              <a:t>Cesare Pavese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Calibri" panose="020F0502020204030204"/>
                <a:ea typeface="+mn-ea"/>
                <a:cs typeface="+mn-cs"/>
              </a:rPr>
              <a:t>And </a:t>
            </a:r>
            <a:r>
              <a:rPr kumimoji="0" lang="en-US" sz="2000" b="0" i="0" u="none" strike="noStrike" kern="1200" cap="none" spc="0" normalizeH="0" baseline="0" noProof="0" dirty="0">
                <a:ln>
                  <a:noFill/>
                </a:ln>
                <a:effectLst/>
                <a:uLnTx/>
                <a:uFillTx/>
                <a:latin typeface="Calibri" panose="020F0502020204030204"/>
                <a:ea typeface="+mn-ea"/>
                <a:cs typeface="+mn-cs"/>
              </a:rPr>
              <a:t>then we cowards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who loved the whispering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evening, the houses,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the paths by the river,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the dirty red lights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of those places, the sweet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soundless sorrow—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we reached our hands out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toward the living chain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in silence, but our heart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startled us with blood,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and no more sweetness then,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no more losing ourselves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on the path by the river—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no longer slaves, we knew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we were alone and alive.</a:t>
            </a:r>
          </a:p>
          <a:p>
            <a:pPr marL="457200" marR="0" lvl="0" indent="0" algn="l" defTabSz="914400" rtl="0" eaLnBrk="1" fontAlgn="auto" latinLnBrk="0" hangingPunct="1">
              <a:lnSpc>
                <a:spcPct val="100000"/>
              </a:lnSpc>
              <a:spcBef>
                <a:spcPts val="0"/>
              </a:spcBef>
              <a:spcAft>
                <a:spcPts val="10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443338" y="1229975"/>
            <a:ext cx="37728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Warm Up #7</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6" name="TextBox 5"/>
          <p:cNvSpPr txBox="1"/>
          <p:nvPr/>
        </p:nvSpPr>
        <p:spPr>
          <a:xfrm>
            <a:off x="4558938" y="2153305"/>
            <a:ext cx="4637314"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B0F0"/>
                </a:solidFill>
                <a:effectLst/>
                <a:uLnTx/>
                <a:uFillTx/>
                <a:latin typeface="Calibri" panose="020F0502020204030204"/>
                <a:ea typeface="+mn-ea"/>
                <a:cs typeface="+mn-cs"/>
              </a:rPr>
              <a:t>Complete the </a:t>
            </a:r>
            <a:r>
              <a:rPr kumimoji="0" lang="en-US" sz="1800" b="0" i="0" u="none" strike="noStrike" kern="1200" cap="none" spc="0" normalizeH="0" baseline="0" noProof="0" dirty="0" err="1" smtClean="0">
                <a:ln>
                  <a:noFill/>
                </a:ln>
                <a:solidFill>
                  <a:srgbClr val="00B0F0"/>
                </a:solidFill>
                <a:effectLst/>
                <a:uLnTx/>
                <a:uFillTx/>
                <a:latin typeface="Calibri" panose="020F0502020204030204"/>
                <a:ea typeface="+mn-ea"/>
                <a:cs typeface="+mn-cs"/>
              </a:rPr>
              <a:t>SOAPSTone</a:t>
            </a:r>
            <a:r>
              <a:rPr kumimoji="0" lang="en-US" sz="1800" b="0" i="0" u="none" strike="noStrike" kern="1200" cap="none" spc="0" normalizeH="0" baseline="0" noProof="0" dirty="0" smtClean="0">
                <a:ln>
                  <a:noFill/>
                </a:ln>
                <a:solidFill>
                  <a:srgbClr val="00B0F0"/>
                </a:solidFill>
                <a:effectLst/>
                <a:uLnTx/>
                <a:uFillTx/>
                <a:latin typeface="Calibri" panose="020F0502020204030204"/>
                <a:ea typeface="+mn-ea"/>
                <a:cs typeface="+mn-cs"/>
              </a:rPr>
              <a:t> for “And Then We Were Cowards.”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rPr>
              <a:t>Speaker: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rPr>
              <a:t>Occasion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rPr>
              <a:t>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rPr>
              <a:t>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B0F0"/>
                </a:solidFill>
                <a:effectLst/>
                <a:uLnTx/>
                <a:uFillTx/>
                <a:latin typeface="Calibri" panose="020F0502020204030204"/>
                <a:ea typeface="+mn-ea"/>
                <a:cs typeface="+mn-cs"/>
              </a:rPr>
              <a:t>Tone: </a:t>
            </a:r>
            <a:endParaRPr kumimoji="0" lang="en-US" sz="2000" b="1" i="0" u="sng" strike="noStrike" kern="1200" cap="none" spc="0" normalizeH="0" baseline="0" noProof="0" dirty="0">
              <a:ln>
                <a:noFill/>
              </a:ln>
              <a:solidFill>
                <a:srgbClr val="00B0F0"/>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9196252" y="2161039"/>
            <a:ext cx="2793003" cy="3128163"/>
          </a:xfrm>
          <a:prstGeom prst="rect">
            <a:avLst/>
          </a:prstGeom>
        </p:spPr>
      </p:pic>
    </p:spTree>
    <p:extLst>
      <p:ext uri="{BB962C8B-B14F-4D97-AF65-F5344CB8AC3E}">
        <p14:creationId xmlns:p14="http://schemas.microsoft.com/office/powerpoint/2010/main" val="26386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8640" y="329584"/>
            <a:ext cx="4153989" cy="6191368"/>
          </a:xfrm>
          <a:prstGeom prst="rect">
            <a:avLst/>
          </a:prstGeom>
        </p:spPr>
      </p:pic>
      <p:sp>
        <p:nvSpPr>
          <p:cNvPr id="5" name="Rectangle 4"/>
          <p:cNvSpPr/>
          <p:nvPr/>
        </p:nvSpPr>
        <p:spPr>
          <a:xfrm>
            <a:off x="4689566" y="2013746"/>
            <a:ext cx="442300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9525">
                  <a:solidFill>
                    <a:prstClr val="black"/>
                  </a:solidFill>
                  <a:prstDash val="solid"/>
                </a:ln>
                <a:solidFill>
                  <a:srgbClr val="EF755F"/>
                </a:solidFill>
                <a:effectLst>
                  <a:outerShdw blurRad="12700" dist="38100" dir="2700000" algn="tl" rotWithShape="0">
                    <a:srgbClr val="EF755F">
                      <a:lumMod val="60000"/>
                      <a:lumOff val="40000"/>
                    </a:srgbClr>
                  </a:outerShdw>
                </a:effectLst>
                <a:uLnTx/>
                <a:uFillTx/>
                <a:latin typeface="Century Gothic" panose="020B0502020202020204"/>
                <a:ea typeface="+mn-ea"/>
                <a:cs typeface="+mn-cs"/>
              </a:rPr>
              <a:t>Warm Up #8 </a:t>
            </a:r>
            <a:endParaRPr kumimoji="0" lang="en-US" sz="5400" b="1" i="0" u="none" strike="noStrike" kern="1200" cap="none" spc="0" normalizeH="0" baseline="0" noProof="0" dirty="0">
              <a:ln w="9525">
                <a:solidFill>
                  <a:prstClr val="black"/>
                </a:solidFill>
                <a:prstDash val="solid"/>
              </a:ln>
              <a:solidFill>
                <a:srgbClr val="EF755F"/>
              </a:solidFill>
              <a:effectLst>
                <a:outerShdw blurRad="12700" dist="38100" dir="2700000" algn="tl" rotWithShape="0">
                  <a:srgbClr val="EF755F">
                    <a:lumMod val="60000"/>
                    <a:lumOff val="40000"/>
                  </a:srgbClr>
                </a:outerShdw>
              </a:effectLst>
              <a:uLnTx/>
              <a:uFillTx/>
              <a:latin typeface="Century Gothic" panose="020B0502020202020204"/>
              <a:ea typeface="+mn-ea"/>
              <a:cs typeface="+mn-cs"/>
            </a:endParaRPr>
          </a:p>
        </p:txBody>
      </p:sp>
      <p:sp>
        <p:nvSpPr>
          <p:cNvPr id="6" name="TextBox 5"/>
          <p:cNvSpPr txBox="1"/>
          <p:nvPr/>
        </p:nvSpPr>
        <p:spPr>
          <a:xfrm>
            <a:off x="4689566" y="2827633"/>
            <a:ext cx="4950823" cy="341632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First, attach this poem into your warm ups.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Next, with your group, identify the following parts: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white"/>
                </a:solidFill>
                <a:effectLst/>
                <a:uLnTx/>
                <a:uFillTx/>
                <a:latin typeface="Century Gothic" panose="020B0502020202020204"/>
                <a:ea typeface="+mn-ea"/>
                <a:cs typeface="+mn-cs"/>
              </a:rPr>
              <a:t>Figurative Language: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CC"/>
                </a:solidFill>
                <a:effectLst/>
                <a:uLnTx/>
                <a:uFillTx/>
                <a:latin typeface="Century Gothic" panose="020B0502020202020204"/>
                <a:ea typeface="+mn-ea"/>
                <a:cs typeface="+mn-cs"/>
              </a:rPr>
              <a:t>	</a:t>
            </a:r>
            <a:r>
              <a:rPr kumimoji="0" lang="en-US" sz="1800" b="0" i="0" u="none" strike="noStrike" kern="1200" cap="none" spc="0" normalizeH="0" baseline="0" noProof="0" dirty="0" smtClean="0">
                <a:ln>
                  <a:noFill/>
                </a:ln>
                <a:solidFill>
                  <a:srgbClr val="FF99CC"/>
                </a:solidFill>
                <a:effectLst/>
                <a:uLnTx/>
                <a:uFillTx/>
                <a:latin typeface="Century Gothic" panose="020B0502020202020204"/>
                <a:ea typeface="+mn-ea"/>
                <a:cs typeface="+mn-cs"/>
              </a:rPr>
              <a:t>Simile- comparison using like or 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800" b="0" i="0" u="none" strike="noStrike" kern="1200" cap="none" spc="0" normalizeH="0" baseline="0" noProof="0" dirty="0" smtClean="0">
                <a:ln>
                  <a:noFill/>
                </a:ln>
                <a:solidFill>
                  <a:srgbClr val="00B0F0"/>
                </a:solidFill>
                <a:effectLst/>
                <a:uLnTx/>
                <a:uFillTx/>
                <a:latin typeface="Century Gothic" panose="020B0502020202020204"/>
                <a:ea typeface="+mn-ea"/>
                <a:cs typeface="+mn-cs"/>
              </a:rPr>
              <a:t>Metaphor- comparison of two nouns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800" b="0" i="0" u="none" strike="noStrike" kern="1200" cap="none" spc="0" normalizeH="0" baseline="0" noProof="0" dirty="0" smtClean="0">
                <a:ln>
                  <a:noFill/>
                </a:ln>
                <a:solidFill>
                  <a:srgbClr val="FF0000"/>
                </a:solidFill>
                <a:effectLst/>
                <a:uLnTx/>
                <a:uFillTx/>
                <a:latin typeface="Century Gothic" panose="020B0502020202020204"/>
                <a:ea typeface="+mn-ea"/>
                <a:cs typeface="+mn-cs"/>
              </a:rPr>
              <a:t>Personification- humanlike qualities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Century Gothic" panose="020B0502020202020204"/>
                <a:ea typeface="+mn-ea"/>
                <a:cs typeface="+mn-cs"/>
              </a:rPr>
              <a:t>Imagery-</a:t>
            </a:r>
            <a:r>
              <a:rPr kumimoji="0" lang="en-US" sz="1800" b="0" i="0" u="none" strike="noStrike" kern="1200" cap="none" spc="0" normalizeH="0" baseline="0" noProof="0" dirty="0" smtClean="0">
                <a:ln>
                  <a:noFill/>
                </a:ln>
                <a:solidFill>
                  <a:srgbClr val="FFC000"/>
                </a:solidFill>
                <a:effectLst/>
                <a:uLnTx/>
                <a:uFillTx/>
                <a:latin typeface="Century Gothic" panose="020B0502020202020204"/>
                <a:ea typeface="+mn-ea"/>
                <a:cs typeface="+mn-cs"/>
              </a:rPr>
              <a:t> appeals to senses (not just sight!)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p:cNvSpPr/>
          <p:nvPr/>
        </p:nvSpPr>
        <p:spPr>
          <a:xfrm>
            <a:off x="535577" y="1092926"/>
            <a:ext cx="3187337" cy="22642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p:cNvSpPr/>
          <p:nvPr/>
        </p:nvSpPr>
        <p:spPr>
          <a:xfrm>
            <a:off x="535576" y="1533851"/>
            <a:ext cx="3187337" cy="22642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p:cNvSpPr/>
          <p:nvPr/>
        </p:nvSpPr>
        <p:spPr>
          <a:xfrm>
            <a:off x="535575" y="2523616"/>
            <a:ext cx="3187337" cy="22642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p:cNvSpPr/>
          <p:nvPr/>
        </p:nvSpPr>
        <p:spPr>
          <a:xfrm>
            <a:off x="535576" y="2937076"/>
            <a:ext cx="1606734" cy="22405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Rectangle 17"/>
          <p:cNvSpPr/>
          <p:nvPr/>
        </p:nvSpPr>
        <p:spPr>
          <a:xfrm>
            <a:off x="2462349" y="5171242"/>
            <a:ext cx="1626326" cy="2400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Rectangle 18"/>
          <p:cNvSpPr/>
          <p:nvPr/>
        </p:nvSpPr>
        <p:spPr>
          <a:xfrm>
            <a:off x="2762794" y="5372084"/>
            <a:ext cx="1809205" cy="2125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p:cNvSpPr/>
          <p:nvPr/>
        </p:nvSpPr>
        <p:spPr>
          <a:xfrm>
            <a:off x="535575" y="3348164"/>
            <a:ext cx="2037805" cy="20132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28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P spid="19" grpId="0" animBg="1"/>
      <p:bldP spid="2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efault Design">
  <a:themeElements>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FF"/>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FFFF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8FF"/>
        </a:hlink>
        <a:folHlink>
          <a:srgbClr val="33C8FF"/>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99"/>
        </a:hlink>
        <a:folHlink>
          <a:srgbClr val="CC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683</Words>
  <Application>Microsoft Office PowerPoint</Application>
  <PresentationFormat>Widescreen</PresentationFormat>
  <Paragraphs>120</Paragraphs>
  <Slides>11</Slides>
  <Notes>0</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11</vt:i4>
      </vt:variant>
    </vt:vector>
  </HeadingPairs>
  <TitlesOfParts>
    <vt:vector size="32" baseType="lpstr">
      <vt:lpstr>Arial</vt:lpstr>
      <vt:lpstr>Calibri</vt:lpstr>
      <vt:lpstr>Calibri Light</vt:lpstr>
      <vt:lpstr>Century Gothic</vt:lpstr>
      <vt:lpstr>Constantia</vt:lpstr>
      <vt:lpstr>Franklin Gothic Book</vt:lpstr>
      <vt:lpstr>Franklin Gothic Medium</vt:lpstr>
      <vt:lpstr>Times New Roman</vt:lpstr>
      <vt:lpstr>Tunga</vt:lpstr>
      <vt:lpstr>Verdana</vt:lpstr>
      <vt:lpstr>Wingdings</vt:lpstr>
      <vt:lpstr>Wingdings 2</vt:lpstr>
      <vt:lpstr>Wingdings 3</vt:lpstr>
      <vt:lpstr>Office Theme</vt:lpstr>
      <vt:lpstr>Ion Boardroom</vt:lpstr>
      <vt:lpstr>1_Office Theme</vt:lpstr>
      <vt:lpstr>Quotable</vt:lpstr>
      <vt:lpstr>2_Office Theme</vt:lpstr>
      <vt:lpstr>Angles</vt:lpstr>
      <vt:lpstr>3_Office Theme</vt:lpstr>
      <vt:lpstr>1_Default Design</vt:lpstr>
      <vt:lpstr>2nd 6 Weeks Warm-Ups</vt:lpstr>
      <vt:lpstr>Warm Up #1 (Label on a NEW PAPER)</vt:lpstr>
      <vt:lpstr>PowerPoint Presentation</vt:lpstr>
      <vt:lpstr>PowerPoint Presentation</vt:lpstr>
      <vt:lpstr>PowerPoint Presentation</vt:lpstr>
      <vt:lpstr>Warm Up #5</vt:lpstr>
      <vt:lpstr>Warm Up#6</vt:lpstr>
      <vt:lpstr>PowerPoint Presentation</vt:lpstr>
      <vt:lpstr>PowerPoint Presentation</vt:lpstr>
      <vt:lpstr>PowerPoint Presentation</vt:lpstr>
      <vt:lpstr>Warm Up #10 (5-7 Sentences)  </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6 Weeks Warm-Ups</dc:title>
  <dc:creator>Michael Gerhard</dc:creator>
  <cp:lastModifiedBy>Michael Gerhard</cp:lastModifiedBy>
  <cp:revision>12</cp:revision>
  <dcterms:created xsi:type="dcterms:W3CDTF">2016-10-05T17:55:11Z</dcterms:created>
  <dcterms:modified xsi:type="dcterms:W3CDTF">2016-11-01T18:30:36Z</dcterms:modified>
</cp:coreProperties>
</file>